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07" r:id="rId11"/>
    <p:sldId id="308" r:id="rId12"/>
    <p:sldId id="309" r:id="rId13"/>
    <p:sldId id="310" r:id="rId14"/>
    <p:sldId id="318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265" r:id="rId23"/>
    <p:sldId id="266" r:id="rId24"/>
    <p:sldId id="268" r:id="rId25"/>
    <p:sldId id="300" r:id="rId26"/>
    <p:sldId id="301" r:id="rId27"/>
    <p:sldId id="302" r:id="rId28"/>
    <p:sldId id="303" r:id="rId29"/>
    <p:sldId id="319" r:id="rId30"/>
    <p:sldId id="320" r:id="rId31"/>
    <p:sldId id="304" r:id="rId32"/>
    <p:sldId id="305" r:id="rId33"/>
    <p:sldId id="321" r:id="rId34"/>
    <p:sldId id="322" r:id="rId35"/>
    <p:sldId id="280" r:id="rId36"/>
    <p:sldId id="281" r:id="rId37"/>
    <p:sldId id="285" r:id="rId38"/>
    <p:sldId id="282" r:id="rId39"/>
    <p:sldId id="283" r:id="rId40"/>
    <p:sldId id="286" r:id="rId41"/>
    <p:sldId id="284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3" y="3692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5157788"/>
            <a:ext cx="6697663" cy="89376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>
                <a:solidFill>
                  <a:schemeClr val="hlink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5949950"/>
            <a:ext cx="6697663" cy="561975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hlink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73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0075" y="620713"/>
            <a:ext cx="1943100" cy="60483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6013" y="620713"/>
            <a:ext cx="5681662" cy="60483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05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91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2552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6013" y="1700213"/>
            <a:ext cx="3811587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0" y="1700213"/>
            <a:ext cx="3813175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60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45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572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603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4665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7023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16013" y="620713"/>
            <a:ext cx="7777162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16013" y="1700213"/>
            <a:ext cx="7777162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8575" y="2743200"/>
            <a:ext cx="5438775" cy="3657600"/>
          </a:xfrm>
          <a:noFill/>
        </p:spPr>
        <p:txBody>
          <a:bodyPr/>
          <a:lstStyle/>
          <a:p>
            <a:r>
              <a:rPr lang="ru-RU" sz="2800" dirty="0">
                <a:latin typeface="Palatino Linotype" pitchFamily="18" charset="0"/>
              </a:rPr>
              <a:t>Подела </a:t>
            </a:r>
            <a:r>
              <a:rPr lang="ru-RU" sz="2800" dirty="0" smtClean="0">
                <a:latin typeface="Palatino Linotype" pitchFamily="18" charset="0"/>
              </a:rPr>
              <a:t>крварења</a:t>
            </a:r>
            <a:br>
              <a:rPr lang="ru-RU" sz="2800" dirty="0" smtClean="0">
                <a:latin typeface="Palatino Linotype" pitchFamily="18" charset="0"/>
              </a:rPr>
            </a:br>
            <a:r>
              <a:rPr lang="ru-RU" sz="2800" dirty="0" smtClean="0">
                <a:latin typeface="Palatino Linotype" pitchFamily="18" charset="0"/>
              </a:rPr>
              <a:t>Примарна </a:t>
            </a:r>
            <a:r>
              <a:rPr lang="ru-RU" sz="2800" dirty="0">
                <a:latin typeface="Palatino Linotype" pitchFamily="18" charset="0"/>
              </a:rPr>
              <a:t>и секундарна хемостаза</a:t>
            </a:r>
            <a:br>
              <a:rPr lang="ru-RU" sz="2800" dirty="0">
                <a:latin typeface="Palatino Linotype" pitchFamily="18" charset="0"/>
              </a:rPr>
            </a:br>
            <a:r>
              <a:rPr lang="ru-RU" sz="2800" dirty="0">
                <a:latin typeface="Palatino Linotype" pitchFamily="18" charset="0"/>
              </a:rPr>
              <a:t>Методе привремене и дефинитивне </a:t>
            </a:r>
            <a:r>
              <a:rPr lang="ru-RU" sz="2800" dirty="0" smtClean="0">
                <a:latin typeface="Palatino Linotype" pitchFamily="18" charset="0"/>
              </a:rPr>
              <a:t>хемостазе</a:t>
            </a:r>
            <a:br>
              <a:rPr lang="ru-RU" sz="2800" dirty="0" smtClean="0">
                <a:latin typeface="Palatino Linotype" pitchFamily="18" charset="0"/>
              </a:rPr>
            </a:br>
            <a:r>
              <a:rPr lang="ru-RU" sz="2800" dirty="0" smtClean="0">
                <a:latin typeface="Palatino Linotype" pitchFamily="18" charset="0"/>
              </a:rPr>
              <a:t>Трансфузија</a:t>
            </a:r>
            <a:r>
              <a:rPr lang="ru-RU" sz="2800" dirty="0">
                <a:latin typeface="Palatino Linotype" pitchFamily="18" charset="0"/>
              </a:rPr>
              <a:t>, компоненте и деривати крви</a:t>
            </a:r>
            <a:br>
              <a:rPr lang="ru-RU" sz="2800" dirty="0">
                <a:latin typeface="Palatino Linotype" pitchFamily="18" charset="0"/>
              </a:rPr>
            </a:br>
            <a:r>
              <a:rPr lang="ru-RU" sz="2800" dirty="0">
                <a:latin typeface="Palatino Linotype" pitchFamily="18" charset="0"/>
              </a:rPr>
              <a:t>Компликације трансфузије</a:t>
            </a:r>
            <a:r>
              <a:rPr lang="ru-RU" dirty="0">
                <a:latin typeface="Palatino Linotype" pitchFamily="18" charset="0"/>
              </a:rPr>
              <a:t/>
            </a:r>
            <a:br>
              <a:rPr lang="ru-RU" dirty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6172200"/>
            <a:ext cx="4868863" cy="561975"/>
          </a:xfrm>
          <a:solidFill>
            <a:schemeClr val="bg1"/>
          </a:solidFill>
        </p:spPr>
        <p:txBody>
          <a:bodyPr/>
          <a:lstStyle/>
          <a:p>
            <a:pPr algn="r"/>
            <a:r>
              <a:rPr lang="sr-Cyrl-RS" dirty="0" smtClean="0">
                <a:latin typeface="Palatino Linotype" pitchFamily="18" charset="0"/>
              </a:rPr>
              <a:t>Доц. др Бојан С. Стојановић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381000"/>
            <a:ext cx="3185487" cy="18158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sr-Cyrl-RS" sz="2800" dirty="0" smtClean="0">
                <a:solidFill>
                  <a:srgbClr val="C00000"/>
                </a:solidFill>
                <a:latin typeface="Palatino Linotype" pitchFamily="18" charset="0"/>
              </a:rPr>
              <a:t>Предавање</a:t>
            </a:r>
            <a:endParaRPr lang="sr-Cyrl-RS" sz="2800" dirty="0">
              <a:solidFill>
                <a:srgbClr val="C00000"/>
              </a:solidFill>
              <a:latin typeface="Palatino Linotype" pitchFamily="18" charset="0"/>
            </a:endParaRPr>
          </a:p>
          <a:p>
            <a:pPr algn="ctr"/>
            <a:r>
              <a:rPr lang="sr-Latn-RS" sz="2800" dirty="0" smtClean="0">
                <a:solidFill>
                  <a:srgbClr val="C00000"/>
                </a:solidFill>
                <a:latin typeface="Palatino Linotype" pitchFamily="18" charset="0"/>
              </a:rPr>
              <a:t> </a:t>
            </a:r>
            <a:r>
              <a:rPr lang="sr-Cyrl-RS" sz="2800" dirty="0" smtClean="0">
                <a:solidFill>
                  <a:srgbClr val="C00000"/>
                </a:solidFill>
                <a:latin typeface="Palatino Linotype" pitchFamily="18" charset="0"/>
              </a:rPr>
              <a:t>Хирургија</a:t>
            </a:r>
            <a:endParaRPr lang="sr-Cyrl-RS" sz="2800" dirty="0" smtClean="0">
              <a:solidFill>
                <a:srgbClr val="C00000"/>
              </a:solidFill>
              <a:latin typeface="Palatino Linotype" pitchFamily="18" charset="0"/>
            </a:endParaRPr>
          </a:p>
          <a:p>
            <a:pPr algn="ctr"/>
            <a:r>
              <a:rPr lang="sr-Latn-RS" sz="2800" dirty="0" smtClean="0">
                <a:solidFill>
                  <a:srgbClr val="C00000"/>
                </a:solidFill>
                <a:latin typeface="Palatino Linotype" pitchFamily="18" charset="0"/>
              </a:rPr>
              <a:t>IV</a:t>
            </a:r>
            <a:r>
              <a:rPr lang="sr-Cyrl-RS" sz="2800" dirty="0" smtClean="0">
                <a:solidFill>
                  <a:srgbClr val="C00000"/>
                </a:solidFill>
                <a:latin typeface="Palatino Linotype" pitchFamily="18" charset="0"/>
              </a:rPr>
              <a:t> недеља анставе</a:t>
            </a:r>
          </a:p>
          <a:p>
            <a:pPr algn="ctr"/>
            <a:r>
              <a:rPr lang="sr-Cyrl-RS" sz="2800" dirty="0" smtClean="0">
                <a:solidFill>
                  <a:srgbClr val="C00000"/>
                </a:solidFill>
                <a:latin typeface="Palatino Linotype" pitchFamily="18" charset="0"/>
              </a:rPr>
              <a:t>ИАСС</a:t>
            </a:r>
            <a:endParaRPr lang="en-US" sz="2800" dirty="0">
              <a:solidFill>
                <a:srgbClr val="C000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99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Хемо</a:t>
            </a:r>
            <a:r>
              <a:rPr lang="sr-Cyrl-RS" dirty="0">
                <a:latin typeface="Palatino Linotype" pitchFamily="18" charset="0"/>
              </a:rPr>
              <a:t>с</a:t>
            </a:r>
            <a:r>
              <a:rPr lang="sr-Cyrl-RS" dirty="0" smtClean="0">
                <a:latin typeface="Palatino Linotype" pitchFamily="18" charset="0"/>
              </a:rPr>
              <a:t>таза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4572000" cy="4968875"/>
          </a:xfrm>
        </p:spPr>
        <p:txBody>
          <a:bodyPr/>
          <a:lstStyle/>
          <a:p>
            <a:pPr algn="just"/>
            <a:r>
              <a:rPr lang="sr-Cyrl-RS" sz="2000" b="1" dirty="0" smtClean="0">
                <a:latin typeface="Palatino Linotype" pitchFamily="18" charset="0"/>
              </a:rPr>
              <a:t>Комплексан процес са циљем да се ограничи губитак крви из повређеног крвног суда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Обухвата: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Вазоконстрикцију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Формирање тромбоцитног чепа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Стварање фибрина и коагулума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Фибринолизу</a:t>
            </a:r>
          </a:p>
          <a:p>
            <a:pPr marL="0" indent="0" algn="just">
              <a:buNone/>
            </a:pPr>
            <a:endParaRPr lang="en-US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491002"/>
            <a:ext cx="4480560" cy="429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43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Вазоконстрикција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03325"/>
            <a:ext cx="8839200" cy="2835275"/>
          </a:xfrm>
        </p:spPr>
        <p:txBody>
          <a:bodyPr>
            <a:normAutofit/>
          </a:bodyPr>
          <a:lstStyle/>
          <a:p>
            <a:pPr algn="just"/>
            <a:r>
              <a:rPr lang="sr-Cyrl-RS" sz="2000" dirty="0" smtClean="0">
                <a:latin typeface="Palatino Linotype" pitchFamily="18" charset="0"/>
              </a:rPr>
              <a:t>Иницијални одговор на повреду крвног суда</a:t>
            </a:r>
          </a:p>
          <a:p>
            <a:pPr algn="just"/>
            <a:r>
              <a:rPr lang="sr-Cyrl-RS" sz="2000" dirty="0" smtClean="0">
                <a:latin typeface="Palatino Linotype" pitchFamily="18" charset="0"/>
              </a:rPr>
              <a:t>Медијатор: тромбоксана А2 (енгл. </a:t>
            </a:r>
            <a:r>
              <a:rPr lang="en-US" sz="2000" i="1" dirty="0" smtClean="0">
                <a:latin typeface="Palatino Linotype" pitchFamily="18" charset="0"/>
              </a:rPr>
              <a:t>Thromboxane</a:t>
            </a:r>
            <a:r>
              <a:rPr lang="sr-Cyrl-RS" sz="2000" i="1" dirty="0" smtClean="0">
                <a:latin typeface="Palatino Linotype" pitchFamily="18" charset="0"/>
              </a:rPr>
              <a:t> </a:t>
            </a:r>
            <a:r>
              <a:rPr lang="en-US" sz="2000" i="1" dirty="0" smtClean="0">
                <a:latin typeface="Palatino Linotype" pitchFamily="18" charset="0"/>
              </a:rPr>
              <a:t>A2</a:t>
            </a:r>
            <a:r>
              <a:rPr lang="sr-Cyrl-RS" sz="2000" dirty="0" smtClean="0">
                <a:latin typeface="Palatino Linotype" pitchFamily="18" charset="0"/>
              </a:rPr>
              <a:t>, </a:t>
            </a:r>
            <a:r>
              <a:rPr lang="en-US" sz="2000" dirty="0" smtClean="0">
                <a:latin typeface="Palatino Linotype" pitchFamily="18" charset="0"/>
              </a:rPr>
              <a:t>TXA2)</a:t>
            </a:r>
            <a:r>
              <a:rPr lang="sr-Cyrl-RS" sz="2000" dirty="0" smtClean="0">
                <a:latin typeface="Palatino Linotype" pitchFamily="18" charset="0"/>
              </a:rPr>
              <a:t> синтетсан из арахидонске киселине која се ослобађа из мембране тромбоита</a:t>
            </a:r>
          </a:p>
          <a:p>
            <a:pPr algn="just"/>
            <a:r>
              <a:rPr lang="sr-Cyrl-RS" sz="2000" dirty="0" smtClean="0">
                <a:latin typeface="Palatino Linotype" pitchFamily="18" charset="0"/>
              </a:rPr>
              <a:t>Други вазоконстриктори: </a:t>
            </a:r>
          </a:p>
          <a:p>
            <a:pPr lvl="1" algn="just"/>
            <a:r>
              <a:rPr lang="sr-Cyrl-RS" sz="1800" b="0" dirty="0" smtClean="0">
                <a:latin typeface="Palatino Linotype" pitchFamily="18" charset="0"/>
              </a:rPr>
              <a:t>Ендотелин (из ендотела) </a:t>
            </a:r>
          </a:p>
          <a:p>
            <a:pPr lvl="1" algn="just"/>
            <a:r>
              <a:rPr lang="sr-Cyrl-RS" sz="1800" b="0" dirty="0" smtClean="0">
                <a:latin typeface="Palatino Linotype" pitchFamily="18" charset="0"/>
              </a:rPr>
              <a:t>Серотонин (из тромбоцита)</a:t>
            </a:r>
          </a:p>
          <a:p>
            <a:pPr lvl="1" algn="just"/>
            <a:r>
              <a:rPr lang="sr-Cyrl-RS" sz="1800" b="0" dirty="0" smtClean="0">
                <a:latin typeface="Palatino Linotype" pitchFamily="18" charset="0"/>
              </a:rPr>
              <a:t>Брадикинин и фибринопептиди који се ослобађају приликом коагулације</a:t>
            </a:r>
            <a:endParaRPr lang="en-US" sz="1800" b="0" dirty="0">
              <a:latin typeface="Palatino Linotype" pitchFamily="18" charset="0"/>
            </a:endParaRPr>
          </a:p>
        </p:txBody>
      </p:sp>
      <p:sp>
        <p:nvSpPr>
          <p:cNvPr id="4" name="AutoShape 2" descr="Vasoconstriction phase. Primary hemostasis is characterized by vasoconstriction, which is the initial phase for stopping the blood flow10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979495"/>
            <a:ext cx="4846320" cy="287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350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" y="6096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Агрегација тромбоцита и стварање тромбоцитног чепа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" y="1447801"/>
            <a:ext cx="9029700" cy="3276600"/>
          </a:xfrm>
        </p:spPr>
        <p:txBody>
          <a:bodyPr>
            <a:normAutofit/>
          </a:bodyPr>
          <a:lstStyle/>
          <a:p>
            <a:pPr algn="just"/>
            <a:r>
              <a:rPr lang="sr-Cyrl-RS" sz="2400" dirty="0" smtClean="0">
                <a:latin typeface="Palatino Linotype" pitchFamily="18" charset="0"/>
              </a:rPr>
              <a:t>Тромбоцити су ануклеарни фрагменти мегакариоцита</a:t>
            </a: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Нормалан број тромбоцита у циркулацији је </a:t>
            </a:r>
            <a:r>
              <a:rPr lang="en-US" sz="2400" dirty="0" smtClean="0">
                <a:latin typeface="Palatino Linotype" pitchFamily="18" charset="0"/>
              </a:rPr>
              <a:t>150,000</a:t>
            </a:r>
            <a:r>
              <a:rPr lang="sr-Cyrl-RS" sz="2400" dirty="0" smtClean="0">
                <a:latin typeface="Palatino Linotype" pitchFamily="18" charset="0"/>
              </a:rPr>
              <a:t> до </a:t>
            </a:r>
            <a:r>
              <a:rPr lang="en-US" sz="2400" dirty="0" smtClean="0">
                <a:latin typeface="Palatino Linotype" pitchFamily="18" charset="0"/>
              </a:rPr>
              <a:t>400,000/</a:t>
            </a:r>
            <a:r>
              <a:rPr lang="el-GR" sz="2400" dirty="0">
                <a:latin typeface="Palatino Linotype" pitchFamily="18" charset="0"/>
              </a:rPr>
              <a:t>μ</a:t>
            </a:r>
            <a:r>
              <a:rPr lang="en-US" sz="2400" dirty="0" smtClean="0">
                <a:latin typeface="Palatino Linotype" pitchFamily="18" charset="0"/>
              </a:rPr>
              <a:t>L</a:t>
            </a:r>
            <a:endParaRPr lang="sr-Cyrl-RS" sz="2400" dirty="0" smtClean="0">
              <a:latin typeface="Palatino Linotype" pitchFamily="18" charset="0"/>
            </a:endParaRP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Деградирају се у слезини и у циркулацији проводе од 7 до 10 дана уколико се раније не потроше приликом хемостазе</a:t>
            </a: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У нормалним условима не припајају се међусобно, нити за зид ендотела, сем код повреде крвног суда</a:t>
            </a:r>
            <a:endParaRPr lang="en-US" sz="2400" dirty="0">
              <a:latin typeface="Palatino Linotyp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14826"/>
            <a:ext cx="4846320" cy="247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70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525" y="533400"/>
            <a:ext cx="7777162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Palatino Linotype" pitchFamily="18" charset="0"/>
              </a:rPr>
              <a:t>Агрегација тромбоцита и стварање тромбоцитног чепа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9067800" cy="242472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sr-Cyrl-RS" sz="1600" dirty="0" smtClean="0">
                <a:latin typeface="Palatino Linotype" pitchFamily="18" charset="0"/>
              </a:rPr>
              <a:t>Након озледе крвног суда ослобађа се субендотелни колаген за који се припајају тромбоцити</a:t>
            </a:r>
          </a:p>
          <a:p>
            <a:pPr algn="just"/>
            <a:r>
              <a:rPr lang="sr-Cyrl-RS" sz="1600" dirty="0" smtClean="0">
                <a:latin typeface="Palatino Linotype" pitchFamily="18" charset="0"/>
              </a:rPr>
              <a:t>Овај процес је посредован </a:t>
            </a:r>
            <a:r>
              <a:rPr lang="en-US" sz="1600" i="1" dirty="0">
                <a:latin typeface="Palatino Linotype" pitchFamily="18" charset="0"/>
              </a:rPr>
              <a:t>von </a:t>
            </a:r>
            <a:r>
              <a:rPr lang="en-US" sz="1600" i="1" dirty="0" err="1" smtClean="0">
                <a:latin typeface="Palatino Linotype" pitchFamily="18" charset="0"/>
              </a:rPr>
              <a:t>Willebrand</a:t>
            </a:r>
            <a:r>
              <a:rPr lang="sr-Cyrl-RS" sz="1600" dirty="0" smtClean="0">
                <a:latin typeface="Palatino Linotype" pitchFamily="18" charset="0"/>
              </a:rPr>
              <a:t>-овим фактором (</a:t>
            </a:r>
            <a:r>
              <a:rPr lang="en-US" sz="1600" dirty="0" err="1" smtClean="0">
                <a:latin typeface="Palatino Linotype" pitchFamily="18" charset="0"/>
              </a:rPr>
              <a:t>vWF</a:t>
            </a:r>
            <a:r>
              <a:rPr lang="sr-Cyrl-RS" sz="1600" dirty="0" smtClean="0">
                <a:latin typeface="Palatino Linotype" pitchFamily="18" charset="0"/>
              </a:rPr>
              <a:t>), протеин који је у нормалним условима присутан у субендотелу</a:t>
            </a:r>
          </a:p>
          <a:p>
            <a:pPr algn="just"/>
            <a:r>
              <a:rPr lang="en-US" sz="1600" dirty="0" err="1" smtClean="0">
                <a:latin typeface="Palatino Linotype" pitchFamily="18" charset="0"/>
              </a:rPr>
              <a:t>vWF</a:t>
            </a:r>
            <a:r>
              <a:rPr lang="sr-Cyrl-RS" sz="1600" dirty="0" smtClean="0">
                <a:latin typeface="Palatino Linotype" pitchFamily="18" charset="0"/>
              </a:rPr>
              <a:t> се везује за гликопротеине </a:t>
            </a:r>
            <a:r>
              <a:rPr lang="en-US" sz="1600" dirty="0" smtClean="0">
                <a:latin typeface="Palatino Linotype" pitchFamily="18" charset="0"/>
              </a:rPr>
              <a:t>GP I/IX/V</a:t>
            </a:r>
            <a:r>
              <a:rPr lang="sr-Cyrl-RS" sz="1600" dirty="0" smtClean="0">
                <a:latin typeface="Palatino Linotype" pitchFamily="18" charset="0"/>
              </a:rPr>
              <a:t> на мембрани тромбоцита што потом узрокује ослобађање медијатора из тромбоцита и адхезију додатних тромбоцита и стварање тромбоцитног чепа</a:t>
            </a:r>
          </a:p>
          <a:p>
            <a:pPr algn="just"/>
            <a:r>
              <a:rPr lang="sr-Cyrl-RS" sz="1600" dirty="0" smtClean="0">
                <a:latin typeface="Palatino Linotype" pitchFamily="18" charset="0"/>
              </a:rPr>
              <a:t>Медијатори који се ослобађају из тромбоцита су аденозин дифосфат и серотонин</a:t>
            </a:r>
          </a:p>
          <a:p>
            <a:pPr algn="just"/>
            <a:r>
              <a:rPr lang="sr-Cyrl-RS" sz="1600" dirty="0" smtClean="0">
                <a:latin typeface="Palatino Linotype" pitchFamily="18" charset="0"/>
              </a:rPr>
              <a:t>Овај процес је означен као  ПРИМАРНА ХЕМОСТАЗА</a:t>
            </a:r>
            <a:endParaRPr lang="en-US" sz="1600" dirty="0">
              <a:latin typeface="Palatino Linotype" pitchFamily="18" charset="0"/>
            </a:endParaRPr>
          </a:p>
        </p:txBody>
      </p:sp>
      <p:pic>
        <p:nvPicPr>
          <p:cNvPr id="8194" name="Picture 2" descr="Schematic of platelet activation cascade leading to the haemostatic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72521"/>
            <a:ext cx="5212080" cy="298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81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7777162" cy="508000"/>
          </a:xfrm>
        </p:spPr>
        <p:txBody>
          <a:bodyPr/>
          <a:lstStyle/>
          <a:p>
            <a:pPr algn="ctr"/>
            <a:r>
              <a:rPr lang="sr-Cyrl-RS" dirty="0" smtClean="0">
                <a:latin typeface="Palatino Linotype" pitchFamily="18" charset="0"/>
              </a:rPr>
              <a:t>Примарна и секундарна хемостаза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9218" name="Picture 2" descr="Overview of hemostasis. (A) Primary hemostasis: the formation of the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71605"/>
            <a:ext cx="4572000" cy="548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4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20713"/>
            <a:ext cx="7777162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Palatino Linotype" pitchFamily="18" charset="0"/>
              </a:rPr>
              <a:t>Агрегација тромбоцита и стварање тромбоцитног чепа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7777162" cy="4968875"/>
          </a:xfrm>
        </p:spPr>
        <p:txBody>
          <a:bodyPr>
            <a:normAutofit/>
          </a:bodyPr>
          <a:lstStyle/>
          <a:p>
            <a:pPr algn="just"/>
            <a:r>
              <a:rPr lang="sr-Cyrl-RS" sz="2400" dirty="0" smtClean="0">
                <a:latin typeface="Palatino Linotype" pitchFamily="18" charset="0"/>
              </a:rPr>
              <a:t>Арахидонска киселина ослобођена из мембране тромбоцита под дејством циклооксигеназе се конвертује у простагландин </a:t>
            </a:r>
            <a:r>
              <a:rPr lang="en-US" sz="2400" dirty="0" smtClean="0">
                <a:latin typeface="Palatino Linotype" pitchFamily="18" charset="0"/>
              </a:rPr>
              <a:t>G2</a:t>
            </a:r>
            <a:r>
              <a:rPr lang="sr-Cyrl-RS" sz="2400" dirty="0" smtClean="0">
                <a:latin typeface="Palatino Linotype" pitchFamily="18" charset="0"/>
              </a:rPr>
              <a:t>, а потом и у простагландин </a:t>
            </a:r>
            <a:r>
              <a:rPr lang="en-US" sz="2400" dirty="0" smtClean="0">
                <a:latin typeface="Palatino Linotype" pitchFamily="18" charset="0"/>
              </a:rPr>
              <a:t>H2</a:t>
            </a:r>
            <a:r>
              <a:rPr lang="sr-Cyrl-RS" sz="2400" dirty="0" smtClean="0">
                <a:latin typeface="Palatino Linotype" pitchFamily="18" charset="0"/>
              </a:rPr>
              <a:t> који се затим конвертује у тромбоксан А2 (снажан вазоконстриктор и значајно стимулише агрегацију тромбоцита)</a:t>
            </a: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Тромбоцитна циклоокигеназа се иреверзибилно блокира аспирином, док нестероидни антиинфламацијски лекови узрокују реверзибилна блокада овог ензима </a:t>
            </a:r>
            <a:endParaRPr lang="en-US" sz="24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12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" y="457200"/>
            <a:ext cx="7777162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Palatino Linotype" pitchFamily="18" charset="0"/>
              </a:rPr>
              <a:t>Агрегација тромбоцита и стварање тромбоцитног чепа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9067800" cy="327660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Након иницијалне агрегације и секреције медијатора настаје секундарни талас агрегације тромбоцита који је посредован медијаторима: аденозин дифосфат, јонима калцијума, серотонином, тромбоксаном А2 и протеинима </a:t>
            </a:r>
            <a:r>
              <a:rPr lang="el-GR" dirty="0" smtClean="0">
                <a:latin typeface="Palatino Linotype" pitchFamily="18" charset="0"/>
              </a:rPr>
              <a:t>α-</a:t>
            </a:r>
            <a:r>
              <a:rPr lang="sr-Cyrl-RS" dirty="0" smtClean="0">
                <a:latin typeface="Palatino Linotype" pitchFamily="18" charset="0"/>
              </a:rPr>
              <a:t> гранула тромбоцита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За старање стабилног тромбоцитног чепа неопходан је фибриноген који попут моста повезује активиране тромбоците везујучи се за гликопротеински рецептор </a:t>
            </a:r>
            <a:r>
              <a:rPr lang="en-US" dirty="0">
                <a:latin typeface="Palatino Linotype" pitchFamily="18" charset="0"/>
              </a:rPr>
              <a:t>GP </a:t>
            </a:r>
            <a:r>
              <a:rPr lang="en-US" dirty="0" err="1" smtClean="0">
                <a:latin typeface="Palatino Linotype" pitchFamily="18" charset="0"/>
              </a:rPr>
              <a:t>IIb</a:t>
            </a:r>
            <a:r>
              <a:rPr lang="en-US" dirty="0" smtClean="0">
                <a:latin typeface="Palatino Linotype" pitchFamily="18" charset="0"/>
              </a:rPr>
              <a:t>/</a:t>
            </a:r>
            <a:r>
              <a:rPr lang="en-US" dirty="0" err="1" smtClean="0">
                <a:latin typeface="Palatino Linotype" pitchFamily="18" charset="0"/>
              </a:rPr>
              <a:t>IIIa</a:t>
            </a:r>
            <a:r>
              <a:rPr lang="sr-Cyrl-RS" dirty="0" smtClean="0">
                <a:latin typeface="Palatino Linotype" pitchFamily="18" charset="0"/>
              </a:rPr>
              <a:t> на њиховој површини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Тромбомодулин, протеин из </a:t>
            </a:r>
            <a:r>
              <a:rPr lang="el-GR" dirty="0">
                <a:latin typeface="Palatino Linotype" pitchFamily="18" charset="0"/>
              </a:rPr>
              <a:t>α-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грануа, посердује у стварању фибринских мостова између тромбоцита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Након секреције, настаје промена у фосфолипидном двослоју тромбоцитне мембране што поспешује везивање калцијума и фактора коагулације на површини тромбоцита и стварање ензимски активног комплекса који катализује конверзију протромбина (фактор </a:t>
            </a:r>
            <a:r>
              <a:rPr lang="en-US" dirty="0" smtClean="0">
                <a:latin typeface="Palatino Linotype" pitchFamily="18" charset="0"/>
              </a:rPr>
              <a:t>II</a:t>
            </a:r>
            <a:r>
              <a:rPr lang="sr-Cyrl-RS" dirty="0" smtClean="0">
                <a:latin typeface="Palatino Linotype" pitchFamily="18" charset="0"/>
              </a:rPr>
              <a:t>) у тромбин  (фактор </a:t>
            </a:r>
            <a:r>
              <a:rPr lang="en-US" dirty="0" smtClean="0">
                <a:latin typeface="Palatino Linotype" pitchFamily="18" charset="0"/>
              </a:rPr>
              <a:t>II</a:t>
            </a:r>
            <a:r>
              <a:rPr lang="sr-Cyrl-RS" dirty="0" smtClean="0">
                <a:latin typeface="Palatino Linotype" pitchFamily="18" charset="0"/>
              </a:rPr>
              <a:t>а) под дејством активираног фактора </a:t>
            </a:r>
            <a:r>
              <a:rPr lang="en-US" dirty="0" smtClean="0">
                <a:latin typeface="Palatino Linotype" pitchFamily="18" charset="0"/>
              </a:rPr>
              <a:t>X</a:t>
            </a:r>
            <a:r>
              <a:rPr lang="sr-Cyrl-RS" dirty="0" smtClean="0">
                <a:latin typeface="Palatino Linotype" pitchFamily="18" charset="0"/>
              </a:rPr>
              <a:t> у присуству фактора </a:t>
            </a:r>
            <a:r>
              <a:rPr lang="en-US" dirty="0" smtClean="0">
                <a:latin typeface="Palatino Linotype" pitchFamily="18" charset="0"/>
              </a:rPr>
              <a:t>V</a:t>
            </a:r>
            <a:r>
              <a:rPr lang="sr-Cyrl-RS" dirty="0" smtClean="0">
                <a:latin typeface="Palatino Linotype" pitchFamily="18" charset="0"/>
              </a:rPr>
              <a:t> и калцијума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Коагулација се одвија на површини тромбоцита</a:t>
            </a:r>
            <a:endParaRPr lang="en-US" b="1" dirty="0">
              <a:latin typeface="Palatino Linotype" pitchFamily="18" charset="0"/>
            </a:endParaRPr>
          </a:p>
        </p:txBody>
      </p:sp>
      <p:pic>
        <p:nvPicPr>
          <p:cNvPr id="4" name="Picture 2" descr="Schematic of platelet activation cascade leading to the haemostatic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72521"/>
            <a:ext cx="5212080" cy="298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8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Коагулација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2819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550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Хемостаза је комплексна интереакција између тромбоцита, ендотела и бројних мембранских и слободних фактора коагулације.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Традиционално се дели на два пута са једним заједничким путем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Унутрашњи пут почиње активацијом фактора </a:t>
            </a:r>
            <a:r>
              <a:rPr lang="en-US" dirty="0" smtClean="0">
                <a:latin typeface="Palatino Linotype" pitchFamily="18" charset="0"/>
              </a:rPr>
              <a:t>XII</a:t>
            </a:r>
            <a:r>
              <a:rPr lang="sr-Cyrl-RS" dirty="0" smtClean="0">
                <a:latin typeface="Palatino Linotype" pitchFamily="18" charset="0"/>
              </a:rPr>
              <a:t>, који потом активира факторе </a:t>
            </a:r>
            <a:r>
              <a:rPr lang="en-US" dirty="0">
                <a:latin typeface="Palatino Linotype" pitchFamily="18" charset="0"/>
              </a:rPr>
              <a:t>XI, </a:t>
            </a:r>
            <a:r>
              <a:rPr lang="en-US" dirty="0" smtClean="0">
                <a:latin typeface="Palatino Linotype" pitchFamily="18" charset="0"/>
              </a:rPr>
              <a:t>IX</a:t>
            </a:r>
            <a:r>
              <a:rPr lang="sr-Cyrl-RS" dirty="0" smtClean="0">
                <a:latin typeface="Palatino Linotype" pitchFamily="18" charset="0"/>
              </a:rPr>
              <a:t> и</a:t>
            </a:r>
            <a:r>
              <a:rPr lang="en-US" dirty="0" smtClean="0">
                <a:latin typeface="Palatino Linotype" pitchFamily="18" charset="0"/>
              </a:rPr>
              <a:t>VIII.</a:t>
            </a:r>
            <a:endParaRPr lang="sr-Cyrl-RS" dirty="0" smtClean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Спољшњи пут: ткивни фактор је експримиран на површини ендотела и веже се за циркулишући фактор </a:t>
            </a:r>
            <a:r>
              <a:rPr lang="en-US" dirty="0" smtClean="0">
                <a:latin typeface="Palatino Linotype" pitchFamily="18" charset="0"/>
              </a:rPr>
              <a:t>VII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и посредује у његовој активацији.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Заједнички пут почиње активацијом фактора </a:t>
            </a:r>
            <a:r>
              <a:rPr lang="en-US" dirty="0" smtClean="0">
                <a:latin typeface="Palatino Linotype" pitchFamily="18" charset="0"/>
              </a:rPr>
              <a:t>X</a:t>
            </a:r>
            <a:r>
              <a:rPr lang="sr-Cyrl-RS" dirty="0" smtClean="0">
                <a:latin typeface="Palatino Linotype" pitchFamily="18" charset="0"/>
              </a:rPr>
              <a:t> у </a:t>
            </a:r>
            <a:r>
              <a:rPr lang="en-US" dirty="0" smtClean="0">
                <a:latin typeface="Palatino Linotype" pitchFamily="18" charset="0"/>
              </a:rPr>
              <a:t>X</a:t>
            </a:r>
            <a:r>
              <a:rPr lang="sr-Cyrl-RS" dirty="0" smtClean="0">
                <a:latin typeface="Palatino Linotype" pitchFamily="18" charset="0"/>
              </a:rPr>
              <a:t>а  (у присуству факора </a:t>
            </a:r>
            <a:r>
              <a:rPr lang="en-US" dirty="0" err="1">
                <a:latin typeface="Palatino Linotype" pitchFamily="18" charset="0"/>
              </a:rPr>
              <a:t>VIIIa</a:t>
            </a:r>
            <a:r>
              <a:rPr lang="en-US" dirty="0" smtClean="0">
                <a:latin typeface="Palatino Linotype" pitchFamily="18" charset="0"/>
              </a:rPr>
              <a:t>).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Последично, актиирани </a:t>
            </a:r>
            <a:r>
              <a:rPr lang="en-US" dirty="0">
                <a:latin typeface="Palatino Linotype" pitchFamily="18" charset="0"/>
              </a:rPr>
              <a:t>X</a:t>
            </a:r>
            <a:r>
              <a:rPr lang="sr-Cyrl-RS" dirty="0" smtClean="0">
                <a:latin typeface="Palatino Linotype" pitchFamily="18" charset="0"/>
              </a:rPr>
              <a:t>а (уз помоћ фактора </a:t>
            </a:r>
            <a:r>
              <a:rPr lang="en-US" dirty="0" err="1">
                <a:latin typeface="Palatino Linotype" pitchFamily="18" charset="0"/>
              </a:rPr>
              <a:t>Va</a:t>
            </a:r>
            <a:r>
              <a:rPr lang="en-US" dirty="0" smtClean="0">
                <a:latin typeface="Palatino Linotype" pitchFamily="18" charset="0"/>
              </a:rPr>
              <a:t>)</a:t>
            </a:r>
            <a:r>
              <a:rPr lang="sr-Cyrl-RS" dirty="0" smtClean="0">
                <a:latin typeface="Palatino Linotype" pitchFamily="18" charset="0"/>
              </a:rPr>
              <a:t> конвертује протромбин (фактор </a:t>
            </a:r>
            <a:r>
              <a:rPr lang="en-US" dirty="0" smtClean="0">
                <a:latin typeface="Palatino Linotype" pitchFamily="18" charset="0"/>
              </a:rPr>
              <a:t>II</a:t>
            </a:r>
            <a:r>
              <a:rPr lang="sr-Cyrl-RS" dirty="0">
                <a:latin typeface="Palatino Linotype" pitchFamily="18" charset="0"/>
              </a:rPr>
              <a:t>)</a:t>
            </a:r>
            <a:r>
              <a:rPr lang="sr-Cyrl-RS" dirty="0" smtClean="0">
                <a:latin typeface="Palatino Linotype" pitchFamily="18" charset="0"/>
              </a:rPr>
              <a:t> у тромбин, а затим фибриноген (фактор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I</a:t>
            </a:r>
            <a:r>
              <a:rPr lang="sr-Cyrl-RS" dirty="0" smtClean="0">
                <a:latin typeface="Palatino Linotype" pitchFamily="18" charset="0"/>
              </a:rPr>
              <a:t>) у фибрин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Коагулум настаје услед унакрсног повезивања фибринских мономера у полимере уз помоћ фактора </a:t>
            </a:r>
            <a:r>
              <a:rPr lang="en-US" dirty="0" smtClean="0">
                <a:latin typeface="Palatino Linotype" pitchFamily="18" charset="0"/>
              </a:rPr>
              <a:t>XIII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0242" name="Picture 2" descr="Hemostasis: Biochemistry of Blood Coagulation - The Medical Biochemistry  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8998"/>
            <a:ext cx="4480560" cy="340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649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Тестови коагулације 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1"/>
            <a:ext cx="8534400" cy="4572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algn="just"/>
            <a:r>
              <a:rPr lang="sr-Cyrl-RS" sz="2400" dirty="0" smtClean="0">
                <a:latin typeface="Palatino Linotype" pitchFamily="18" charset="0"/>
              </a:rPr>
              <a:t>Повишена вредност активираног парцијалног тромбопластинког времена (</a:t>
            </a:r>
            <a:r>
              <a:rPr lang="en-US" sz="2400" dirty="0" err="1">
                <a:latin typeface="Palatino Linotype" pitchFamily="18" charset="0"/>
              </a:rPr>
              <a:t>aPTT</a:t>
            </a:r>
            <a:r>
              <a:rPr lang="en-US" sz="2400" dirty="0" smtClean="0">
                <a:latin typeface="Palatino Linotype" pitchFamily="18" charset="0"/>
              </a:rPr>
              <a:t>)</a:t>
            </a:r>
            <a:r>
              <a:rPr lang="sr-Cyrl-RS" sz="2400" dirty="0" smtClean="0">
                <a:latin typeface="Palatino Linotype" pitchFamily="18" charset="0"/>
              </a:rPr>
              <a:t> је повезана са абнормалном функцијом унутрашег пута коагулације</a:t>
            </a:r>
            <a:r>
              <a:rPr lang="en-US" sz="2400" dirty="0">
                <a:latin typeface="Palatino Linotype" pitchFamily="18" charset="0"/>
              </a:rPr>
              <a:t> </a:t>
            </a:r>
            <a:r>
              <a:rPr lang="en-US" sz="2400" dirty="0" smtClean="0">
                <a:latin typeface="Palatino Linotype" pitchFamily="18" charset="0"/>
              </a:rPr>
              <a:t>(</a:t>
            </a:r>
            <a:r>
              <a:rPr lang="sr-Cyrl-RS" sz="2400" dirty="0">
                <a:latin typeface="Palatino Linotype" pitchFamily="18" charset="0"/>
              </a:rPr>
              <a:t>ф</a:t>
            </a:r>
            <a:r>
              <a:rPr lang="sr-Cyrl-RS" sz="2400" dirty="0" smtClean="0">
                <a:latin typeface="Palatino Linotype" pitchFamily="18" charset="0"/>
              </a:rPr>
              <a:t>акторима </a:t>
            </a:r>
            <a:r>
              <a:rPr lang="en-US" sz="2400" dirty="0" smtClean="0">
                <a:latin typeface="Palatino Linotype" pitchFamily="18" charset="0"/>
              </a:rPr>
              <a:t>II</a:t>
            </a:r>
            <a:r>
              <a:rPr lang="en-US" sz="2400" dirty="0">
                <a:latin typeface="Palatino Linotype" pitchFamily="18" charset="0"/>
              </a:rPr>
              <a:t>, IX, X, XI, XII</a:t>
            </a:r>
            <a:r>
              <a:rPr lang="en-US" sz="2400" dirty="0" smtClean="0">
                <a:latin typeface="Palatino Linotype" pitchFamily="18" charset="0"/>
              </a:rPr>
              <a:t>)</a:t>
            </a:r>
            <a:endParaRPr lang="sr-Cyrl-RS" sz="2400" dirty="0" smtClean="0">
              <a:latin typeface="Palatino Linotype" pitchFamily="18" charset="0"/>
            </a:endParaRP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Повишена вредност протромбинског времена је повезана са спољашњим путем коагуације (факторима </a:t>
            </a:r>
            <a:r>
              <a:rPr lang="en-US" sz="2400" dirty="0">
                <a:latin typeface="Palatino Linotype" pitchFamily="18" charset="0"/>
              </a:rPr>
              <a:t>II, VII, </a:t>
            </a:r>
            <a:r>
              <a:rPr lang="en-US" sz="2400" dirty="0" smtClean="0">
                <a:latin typeface="Palatino Linotype" pitchFamily="18" charset="0"/>
              </a:rPr>
              <a:t>X</a:t>
            </a:r>
            <a:r>
              <a:rPr lang="sr-Cyrl-RS" sz="2400" dirty="0">
                <a:latin typeface="Palatino Linotype" pitchFamily="18" charset="0"/>
              </a:rPr>
              <a:t>)</a:t>
            </a:r>
            <a:endParaRPr lang="sr-Cyrl-RS" sz="2400" dirty="0" smtClean="0">
              <a:latin typeface="Palatino Linotype" pitchFamily="18" charset="0"/>
            </a:endParaRP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Антикоагулати лекови који блокирају секрецију витамин К зависних фактора (фактора </a:t>
            </a:r>
            <a:r>
              <a:rPr lang="en-US" sz="2400" dirty="0">
                <a:latin typeface="Palatino Linotype" pitchFamily="18" charset="0"/>
              </a:rPr>
              <a:t>II, VII, </a:t>
            </a:r>
            <a:r>
              <a:rPr lang="en-US" sz="2400" dirty="0" smtClean="0">
                <a:latin typeface="Palatino Linotype" pitchFamily="18" charset="0"/>
              </a:rPr>
              <a:t>IX </a:t>
            </a:r>
            <a:r>
              <a:rPr lang="sr-Cyrl-RS" sz="2400" dirty="0" smtClean="0">
                <a:latin typeface="Palatino Linotype" pitchFamily="18" charset="0"/>
              </a:rPr>
              <a:t>и </a:t>
            </a:r>
            <a:r>
              <a:rPr lang="en-US" sz="2400" dirty="0" smtClean="0">
                <a:latin typeface="Palatino Linotype" pitchFamily="18" charset="0"/>
              </a:rPr>
              <a:t>X</a:t>
            </a:r>
            <a:r>
              <a:rPr lang="sr-Cyrl-RS" sz="2400" dirty="0" smtClean="0">
                <a:latin typeface="Palatino Linotype" pitchFamily="18" charset="0"/>
              </a:rPr>
              <a:t>) коагулације утичу на спољашњи пут коагулације и мере се </a:t>
            </a:r>
            <a:r>
              <a:rPr lang="en-US" sz="2400" dirty="0" smtClean="0">
                <a:latin typeface="Palatino Linotype" pitchFamily="18" charset="0"/>
              </a:rPr>
              <a:t>INR</a:t>
            </a:r>
            <a:r>
              <a:rPr lang="sr-Cyrl-RS" sz="2400" dirty="0" smtClean="0">
                <a:latin typeface="Palatino Linotype" pitchFamily="18" charset="0"/>
              </a:rPr>
              <a:t>-ом</a:t>
            </a:r>
          </a:p>
          <a:p>
            <a:pPr algn="just"/>
            <a:r>
              <a:rPr lang="sr-Cyrl-RS" sz="2400" dirty="0" smtClean="0">
                <a:latin typeface="Palatino Linotype" pitchFamily="18" charset="0"/>
              </a:rPr>
              <a:t>Нискомолекулрани хепарин блокира активност факора спољашњег пута </a:t>
            </a:r>
            <a:r>
              <a:rPr lang="sr-Cyrl-RS" sz="2400" dirty="0">
                <a:latin typeface="Palatino Linotype" pitchFamily="18" charset="0"/>
              </a:rPr>
              <a:t>коагулације и мере се </a:t>
            </a:r>
            <a:r>
              <a:rPr lang="en-US" sz="2400" dirty="0" err="1" smtClean="0">
                <a:latin typeface="Palatino Linotype" pitchFamily="18" charset="0"/>
              </a:rPr>
              <a:t>aPTT</a:t>
            </a:r>
            <a:r>
              <a:rPr lang="sr-Cyrl-RS" sz="2400" dirty="0" smtClean="0">
                <a:latin typeface="Palatino Linotype" pitchFamily="18" charset="0"/>
              </a:rPr>
              <a:t>-ом</a:t>
            </a:r>
            <a:endParaRPr lang="en-US" sz="24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98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Коагулација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1"/>
            <a:ext cx="9144000" cy="2971800"/>
          </a:xfrm>
          <a:solidFill>
            <a:schemeClr val="accent4">
              <a:lumMod val="10000"/>
              <a:lumOff val="90000"/>
            </a:schemeClr>
          </a:solidFill>
        </p:spPr>
        <p:txBody>
          <a:bodyPr>
            <a:normAutofit fontScale="625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Превенција ширења угрушка крви ван места повреде крвног суда: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Тромбомодулин кога секретује ендотел везује тромбин и тако га инактивира. Потом, активира протеин </a:t>
            </a:r>
            <a:r>
              <a:rPr lang="en-US" b="0" dirty="0" smtClean="0">
                <a:latin typeface="Palatino Linotype" pitchFamily="18" charset="0"/>
              </a:rPr>
              <a:t>C</a:t>
            </a:r>
            <a:r>
              <a:rPr lang="sr-Cyrl-RS" b="0" dirty="0" smtClean="0">
                <a:latin typeface="Palatino Linotype" pitchFamily="18" charset="0"/>
              </a:rPr>
              <a:t> који инхибира фактор </a:t>
            </a:r>
            <a:r>
              <a:rPr lang="en-US" b="0" dirty="0">
                <a:latin typeface="Palatino Linotype" pitchFamily="18" charset="0"/>
              </a:rPr>
              <a:t>V </a:t>
            </a:r>
            <a:r>
              <a:rPr lang="sr-Cyrl-RS" b="0" dirty="0" smtClean="0">
                <a:latin typeface="Palatino Linotype" pitchFamily="18" charset="0"/>
              </a:rPr>
              <a:t>и </a:t>
            </a:r>
            <a:r>
              <a:rPr lang="en-US" b="0" dirty="0" smtClean="0">
                <a:latin typeface="Palatino Linotype" pitchFamily="18" charset="0"/>
              </a:rPr>
              <a:t>VIII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Ткивни активатор плазминогена (енгл. </a:t>
            </a:r>
            <a:r>
              <a:rPr lang="en-US" b="0" i="1" dirty="0">
                <a:latin typeface="Palatino Linotype" pitchFamily="18" charset="0"/>
              </a:rPr>
              <a:t>tissue plasminogen </a:t>
            </a:r>
            <a:r>
              <a:rPr lang="en-US" b="0" i="1" dirty="0" smtClean="0">
                <a:latin typeface="Palatino Linotype" pitchFamily="18" charset="0"/>
              </a:rPr>
              <a:t>activator</a:t>
            </a:r>
            <a:r>
              <a:rPr lang="sr-Cyrl-RS" b="0" dirty="0" smtClean="0">
                <a:latin typeface="Palatino Linotype" pitchFamily="18" charset="0"/>
              </a:rPr>
              <a:t>, </a:t>
            </a:r>
            <a:r>
              <a:rPr lang="en-US" b="0" dirty="0" err="1" smtClean="0">
                <a:latin typeface="Palatino Linotype" pitchFamily="18" charset="0"/>
              </a:rPr>
              <a:t>tPA</a:t>
            </a:r>
            <a:r>
              <a:rPr lang="en-US" b="0" dirty="0" smtClean="0">
                <a:latin typeface="Palatino Linotype" pitchFamily="18" charset="0"/>
              </a:rPr>
              <a:t>)</a:t>
            </a:r>
            <a:r>
              <a:rPr lang="sr-Cyrl-RS" b="0" dirty="0" smtClean="0">
                <a:latin typeface="Palatino Linotype" pitchFamily="18" charset="0"/>
              </a:rPr>
              <a:t> ослобођен из ендотела након повреде претвара плазминоген у плазмин чиме се иницира фибринолиза</a:t>
            </a:r>
          </a:p>
          <a:p>
            <a:pPr lvl="1" algn="just"/>
            <a:r>
              <a:rPr lang="en-US" b="0" dirty="0" smtClean="0">
                <a:latin typeface="Palatino Linotype" pitchFamily="18" charset="0"/>
              </a:rPr>
              <a:t>TFPI</a:t>
            </a:r>
            <a:r>
              <a:rPr lang="sr-Cyrl-RS" b="0" dirty="0" smtClean="0">
                <a:latin typeface="Palatino Linotype" pitchFamily="18" charset="0"/>
              </a:rPr>
              <a:t> (енгл. </a:t>
            </a:r>
            <a:r>
              <a:rPr lang="en-US" b="0" i="1" dirty="0">
                <a:latin typeface="Palatino Linotype" pitchFamily="18" charset="0"/>
              </a:rPr>
              <a:t>tissue factor pathway </a:t>
            </a:r>
            <a:r>
              <a:rPr lang="en-US" b="0" i="1" dirty="0" smtClean="0">
                <a:latin typeface="Palatino Linotype" pitchFamily="18" charset="0"/>
              </a:rPr>
              <a:t>inhibitor</a:t>
            </a:r>
            <a:r>
              <a:rPr lang="sr-Cyrl-RS" b="0" dirty="0" smtClean="0">
                <a:latin typeface="Palatino Linotype" pitchFamily="18" charset="0"/>
              </a:rPr>
              <a:t>) се у процесу коагулације ослобађа и блокира компекс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smtClean="0">
                <a:latin typeface="Palatino Linotype" pitchFamily="18" charset="0"/>
              </a:rPr>
              <a:t>TF-</a:t>
            </a:r>
            <a:r>
              <a:rPr lang="en-US" b="0" dirty="0" err="1" smtClean="0">
                <a:latin typeface="Palatino Linotype" pitchFamily="18" charset="0"/>
              </a:rPr>
              <a:t>VIIa</a:t>
            </a:r>
            <a:r>
              <a:rPr lang="sr-Cyrl-RS" b="0" dirty="0" smtClean="0">
                <a:latin typeface="Palatino Linotype" pitchFamily="18" charset="0"/>
              </a:rPr>
              <a:t> чиме смањује продукцију  фактора </a:t>
            </a:r>
            <a:r>
              <a:rPr lang="en-US" b="0" dirty="0" err="1">
                <a:latin typeface="Palatino Linotype" pitchFamily="18" charset="0"/>
              </a:rPr>
              <a:t>Xa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sr-Cyrl-RS" b="0" dirty="0" smtClean="0">
                <a:latin typeface="Palatino Linotype" pitchFamily="18" charset="0"/>
              </a:rPr>
              <a:t>и </a:t>
            </a:r>
            <a:r>
              <a:rPr lang="en-US" b="0" dirty="0" err="1" smtClean="0">
                <a:latin typeface="Palatino Linotype" pitchFamily="18" charset="0"/>
              </a:rPr>
              <a:t>IXa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Антитромбин </a:t>
            </a:r>
            <a:r>
              <a:rPr lang="en-US" b="0" dirty="0" smtClean="0">
                <a:latin typeface="Palatino Linotype" pitchFamily="18" charset="0"/>
              </a:rPr>
              <a:t>III</a:t>
            </a:r>
            <a:r>
              <a:rPr lang="sr-Cyrl-RS" b="0" dirty="0" smtClean="0">
                <a:latin typeface="Palatino Linotype" pitchFamily="18" charset="0"/>
              </a:rPr>
              <a:t> неутралише све факторе коагуације који су у основи серин протеазе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Најефикаснији механизам инхибиције тромбина је систем активираног протеина С (</a:t>
            </a:r>
            <a:r>
              <a:rPr lang="sr-Latn-RS" dirty="0">
                <a:latin typeface="Palatino Linotype" pitchFamily="18" charset="0"/>
              </a:rPr>
              <a:t>a</a:t>
            </a:r>
            <a:r>
              <a:rPr lang="en-US" dirty="0" smtClean="0">
                <a:latin typeface="Palatino Linotype" pitchFamily="18" charset="0"/>
              </a:rPr>
              <a:t>PC</a:t>
            </a:r>
            <a:r>
              <a:rPr lang="sr-Cyrl-RS" dirty="0" smtClean="0">
                <a:latin typeface="Palatino Linotype" pitchFamily="18" charset="0"/>
              </a:rPr>
              <a:t>). </a:t>
            </a:r>
            <a:r>
              <a:rPr lang="sr-Latn-RS" dirty="0">
                <a:latin typeface="Palatino Linotype" pitchFamily="18" charset="0"/>
              </a:rPr>
              <a:t>a</a:t>
            </a:r>
            <a:r>
              <a:rPr lang="en-US" dirty="0" smtClean="0">
                <a:latin typeface="Palatino Linotype" pitchFamily="18" charset="0"/>
              </a:rPr>
              <a:t>PC</a:t>
            </a:r>
            <a:r>
              <a:rPr lang="sr-Cyrl-RS" dirty="0" smtClean="0">
                <a:latin typeface="Palatino Linotype" pitchFamily="18" charset="0"/>
              </a:rPr>
              <a:t> формира комплекс са кофактором, протеином </a:t>
            </a:r>
            <a:r>
              <a:rPr lang="en-US" dirty="0" smtClean="0">
                <a:latin typeface="Palatino Linotype" pitchFamily="18" charset="0"/>
              </a:rPr>
              <a:t>S</a:t>
            </a:r>
            <a:r>
              <a:rPr lang="sr-Cyrl-RS" dirty="0" smtClean="0">
                <a:latin typeface="Palatino Linotype" pitchFamily="18" charset="0"/>
              </a:rPr>
              <a:t> и површином фосфолипида тромбоцита </a:t>
            </a:r>
          </a:p>
        </p:txBody>
      </p:sp>
      <p:pic>
        <p:nvPicPr>
          <p:cNvPr id="1026" name="Picture 2" descr="Simple overview of the thrombin–thrombomodulin complex and protein C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57624"/>
            <a:ext cx="6353175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49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Подела крварења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Крварење је истицање крви из повређеног или патолошким процесом озлеђеног крвног суда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Крварење се дели на: </a:t>
            </a:r>
          </a:p>
          <a:p>
            <a:pPr lvl="1" algn="just">
              <a:buFont typeface="Wingdings" pitchFamily="2" charset="2"/>
              <a:buChar char="Ø"/>
            </a:pPr>
            <a:r>
              <a:rPr lang="sr-Cyrl-RS" b="0" dirty="0" smtClean="0">
                <a:latin typeface="Palatino Linotype" pitchFamily="18" charset="0"/>
              </a:rPr>
              <a:t>Артеријско</a:t>
            </a:r>
          </a:p>
          <a:p>
            <a:pPr lvl="1" algn="just">
              <a:buFont typeface="Wingdings" pitchFamily="2" charset="2"/>
              <a:buChar char="Ø"/>
            </a:pPr>
            <a:r>
              <a:rPr lang="sr-Cyrl-RS" b="0" dirty="0" smtClean="0">
                <a:latin typeface="Palatino Linotype" pitchFamily="18" charset="0"/>
              </a:rPr>
              <a:t>Венско</a:t>
            </a:r>
          </a:p>
          <a:p>
            <a:pPr lvl="1" algn="just">
              <a:buFont typeface="Wingdings" pitchFamily="2" charset="2"/>
              <a:buChar char="Ø"/>
            </a:pPr>
            <a:r>
              <a:rPr lang="sr-Cyrl-RS" b="0" dirty="0" smtClean="0">
                <a:latin typeface="Palatino Linotype" pitchFamily="18" charset="0"/>
              </a:rPr>
              <a:t>Капиларно </a:t>
            </a:r>
            <a:endParaRPr lang="en-U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Palatino Linotype" pitchFamily="18" charset="0"/>
              </a:rPr>
              <a:t>Коагулација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1"/>
            <a:ext cx="7777162" cy="2667000"/>
          </a:xfrm>
        </p:spPr>
        <p:txBody>
          <a:bodyPr/>
          <a:lstStyle/>
          <a:p>
            <a:pPr algn="just"/>
            <a:r>
              <a:rPr lang="sr-Cyrl-RS" sz="2400" dirty="0" smtClean="0">
                <a:latin typeface="Palatino Linotype" pitchFamily="18" charset="0"/>
              </a:rPr>
              <a:t>Плазмин је серинска протеаза која деградира угрушак. Формација плазмина се дешава под дејством неколико активатора:</a:t>
            </a:r>
          </a:p>
          <a:p>
            <a:pPr lvl="1" algn="just"/>
            <a:r>
              <a:rPr lang="sr-Cyrl-RS" sz="2000" b="0" dirty="0" smtClean="0">
                <a:latin typeface="Palatino Linotype" pitchFamily="18" charset="0"/>
              </a:rPr>
              <a:t>Ткивни активатор плазминогена-синтетише га ендотел и други слојеви васуларног зида </a:t>
            </a:r>
          </a:p>
          <a:p>
            <a:pPr lvl="1" algn="just"/>
            <a:r>
              <a:rPr lang="sr-Cyrl-RS" sz="2000" b="0" dirty="0" smtClean="0">
                <a:latin typeface="Palatino Linotype" pitchFamily="18" charset="0"/>
              </a:rPr>
              <a:t>Урокиназни активатор плазминогена</a:t>
            </a:r>
            <a:endParaRPr lang="en-US" sz="2000" b="0" dirty="0">
              <a:latin typeface="Palatino Linotype" pitchFamily="18" charset="0"/>
            </a:endParaRPr>
          </a:p>
        </p:txBody>
      </p:sp>
      <p:pic>
        <p:nvPicPr>
          <p:cNvPr id="2050" name="Picture 2" descr="Figure1. [Plasminogen activators – urokinase plasminogen...]. -  GeneReviews® - NCBI Bookshel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3657608"/>
            <a:ext cx="5120640" cy="321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35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77162" cy="508000"/>
          </a:xfrm>
        </p:spPr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Фибринолиза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1"/>
            <a:ext cx="9144000" cy="2438400"/>
          </a:xfrm>
          <a:solidFill>
            <a:schemeClr val="accent4">
              <a:lumMod val="10000"/>
              <a:lumOff val="90000"/>
            </a:schemeClr>
          </a:solidFill>
        </p:spPr>
        <p:txBody>
          <a:bodyPr>
            <a:normAutofit fontScale="775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Разградња коагулума омогућава успостављање нормалног протока крви током процеса зарастања повређеног крвног суда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Почиње истовремено када и стварање тромба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Плазмин који настаје из плазминогена деградира полимере фибрина до нивоа фибринских деградационих продуката (Д димер)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Плазмин инхибира </a:t>
            </a:r>
            <a:r>
              <a:rPr lang="el-GR" dirty="0" smtClean="0">
                <a:latin typeface="Palatino Linotype" pitchFamily="18" charset="0"/>
              </a:rPr>
              <a:t>α2-</a:t>
            </a:r>
            <a:r>
              <a:rPr lang="sr-Cyrl-RS" dirty="0" smtClean="0">
                <a:latin typeface="Palatino Linotype" pitchFamily="18" charset="0"/>
              </a:rPr>
              <a:t>антиплазмин, протеин који се уз помоћ фактора </a:t>
            </a:r>
            <a:r>
              <a:rPr lang="en-US" dirty="0">
                <a:latin typeface="Palatino Linotype" pitchFamily="18" charset="0"/>
              </a:rPr>
              <a:t>XIII</a:t>
            </a:r>
            <a:r>
              <a:rPr lang="en-US" dirty="0" smtClean="0">
                <a:latin typeface="Palatino Linotype" pitchFamily="18" charset="0"/>
              </a:rPr>
              <a:t>,</a:t>
            </a:r>
            <a:r>
              <a:rPr lang="sr-Cyrl-RS" dirty="0" smtClean="0">
                <a:latin typeface="Palatino Linotype" pitchFamily="18" charset="0"/>
              </a:rPr>
              <a:t> везује за фибрин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4" name="Picture 2" descr="Figure1. [Plasminogen activators – urokinase plasminogen...]. -  GeneReviews® - NCBI Bookshel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920" y="3581400"/>
            <a:ext cx="5120640" cy="3214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01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Хемостаза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b="1" dirty="0" smtClean="0">
                <a:latin typeface="Palatino Linotype" pitchFamily="18" charset="0"/>
              </a:rPr>
              <a:t>Прифремена и дефинитина</a:t>
            </a:r>
          </a:p>
          <a:p>
            <a:pPr algn="just"/>
            <a:r>
              <a:rPr lang="ru-RU" b="1" dirty="0" smtClean="0">
                <a:latin typeface="Palatino Linotype" pitchFamily="18" charset="0"/>
              </a:rPr>
              <a:t>Привремено заустављање крварења: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Изводи се на месту повређивања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Брзо, правилно и успешно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Не паничити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Успостављање контакта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Сагледати обимност повреде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Редоследом санирати</a:t>
            </a:r>
            <a:endParaRPr lang="en-U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67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Методе привремене хемостазе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Хиперфлексија екстремитета/принудна фиксасција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Дигитална компресија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Компресивни завој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Хемостатска повеска / </a:t>
            </a:r>
            <a:r>
              <a:rPr lang="en-US" i="1" dirty="0" err="1" smtClean="0">
                <a:latin typeface="Palatino Linotype" pitchFamily="18" charset="0"/>
              </a:rPr>
              <a:t>Esmarh</a:t>
            </a:r>
            <a:r>
              <a:rPr lang="sr-Cyrl-RS" dirty="0" smtClean="0">
                <a:latin typeface="Palatino Linotype" pitchFamily="18" charset="0"/>
              </a:rPr>
              <a:t>-ова повеска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Тампонада ране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90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Дигитала компресија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6294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Основни облик хемостазе: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Прстима, шаком или песницом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Неопходно да је испод артерије кост или мишић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Типична места за компресију артерија:</a:t>
            </a:r>
          </a:p>
          <a:p>
            <a:pPr lvl="1" algn="just"/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b="0" i="1" dirty="0">
                <a:latin typeface="Palatino Linotype" pitchFamily="18" charset="0"/>
              </a:rPr>
              <a:t>art. temporalis</a:t>
            </a:r>
          </a:p>
          <a:p>
            <a:pPr lvl="1" algn="just"/>
            <a:r>
              <a:rPr lang="en-US" b="0" i="1" dirty="0" smtClean="0">
                <a:latin typeface="Palatino Linotype" pitchFamily="18" charset="0"/>
              </a:rPr>
              <a:t>art</a:t>
            </a:r>
            <a:r>
              <a:rPr lang="en-US" b="0" i="1" dirty="0">
                <a:latin typeface="Palatino Linotype" pitchFamily="18" charset="0"/>
              </a:rPr>
              <a:t>. </a:t>
            </a:r>
            <a:r>
              <a:rPr lang="en-US" b="0" i="1" dirty="0" err="1">
                <a:latin typeface="Palatino Linotype" pitchFamily="18" charset="0"/>
              </a:rPr>
              <a:t>carotis</a:t>
            </a:r>
            <a:r>
              <a:rPr lang="en-US" b="0" i="1" dirty="0">
                <a:latin typeface="Palatino Linotype" pitchFamily="18" charset="0"/>
              </a:rPr>
              <a:t> </a:t>
            </a:r>
            <a:r>
              <a:rPr lang="en-US" b="0" i="1" dirty="0" err="1">
                <a:latin typeface="Palatino Linotype" pitchFamily="18" charset="0"/>
              </a:rPr>
              <a:t>communis</a:t>
            </a:r>
            <a:endParaRPr lang="en-US" b="0" i="1" dirty="0">
              <a:latin typeface="Palatino Linotype" pitchFamily="18" charset="0"/>
            </a:endParaRPr>
          </a:p>
          <a:p>
            <a:pPr lvl="1" algn="just"/>
            <a:r>
              <a:rPr lang="en-US" b="0" i="1" dirty="0" smtClean="0">
                <a:latin typeface="Palatino Linotype" pitchFamily="18" charset="0"/>
              </a:rPr>
              <a:t>art</a:t>
            </a:r>
            <a:r>
              <a:rPr lang="en-US" b="0" i="1" dirty="0">
                <a:latin typeface="Palatino Linotype" pitchFamily="18" charset="0"/>
              </a:rPr>
              <a:t>. </a:t>
            </a:r>
            <a:r>
              <a:rPr lang="en-US" b="0" i="1" dirty="0" err="1">
                <a:latin typeface="Palatino Linotype" pitchFamily="18" charset="0"/>
              </a:rPr>
              <a:t>femoralis</a:t>
            </a:r>
            <a:endParaRPr lang="en-US" b="0" i="1" dirty="0">
              <a:latin typeface="Palatino Linotype" pitchFamily="18" charset="0"/>
            </a:endParaRPr>
          </a:p>
          <a:p>
            <a:pPr lvl="1" algn="just"/>
            <a:r>
              <a:rPr lang="en-US" b="0" i="1" dirty="0" smtClean="0">
                <a:latin typeface="Palatino Linotype" pitchFamily="18" charset="0"/>
              </a:rPr>
              <a:t>art</a:t>
            </a:r>
            <a:r>
              <a:rPr lang="en-US" b="0" i="1" dirty="0">
                <a:latin typeface="Palatino Linotype" pitchFamily="18" charset="0"/>
              </a:rPr>
              <a:t>. </a:t>
            </a:r>
            <a:r>
              <a:rPr lang="en-US" b="0" i="1" dirty="0" err="1">
                <a:latin typeface="Palatino Linotype" pitchFamily="18" charset="0"/>
              </a:rPr>
              <a:t>subclavia</a:t>
            </a:r>
            <a:endParaRPr lang="en-US" b="0" i="1" dirty="0">
              <a:latin typeface="Palatino Linotype" pitchFamily="18" charset="0"/>
            </a:endParaRPr>
          </a:p>
          <a:p>
            <a:pPr lvl="1" algn="just"/>
            <a:r>
              <a:rPr lang="en-US" b="0" i="1" dirty="0" smtClean="0">
                <a:latin typeface="Palatino Linotype" pitchFamily="18" charset="0"/>
              </a:rPr>
              <a:t>art</a:t>
            </a:r>
            <a:r>
              <a:rPr lang="en-US" b="0" i="1" dirty="0">
                <a:latin typeface="Palatino Linotype" pitchFamily="18" charset="0"/>
              </a:rPr>
              <a:t>. brachialis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876550"/>
            <a:ext cx="171450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8001000" y="316992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7959090" y="361188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96200" y="358902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031480" y="541020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279130" y="419100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370570" y="4419600"/>
            <a:ext cx="182880" cy="1828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20713"/>
            <a:ext cx="7777162" cy="508000"/>
          </a:xfrm>
        </p:spPr>
        <p:txBody>
          <a:bodyPr>
            <a:noAutofit/>
          </a:bodyPr>
          <a:lstStyle/>
          <a:p>
            <a:r>
              <a:rPr lang="sr-Cyrl-RS" sz="3200" dirty="0" smtClean="0">
                <a:latin typeface="Palatino Linotype" pitchFamily="18" charset="0"/>
              </a:rPr>
              <a:t>Дигитална компресија на </a:t>
            </a:r>
            <a:r>
              <a:rPr lang="sr-Cyrl-RS" sz="3200" i="1" dirty="0">
                <a:latin typeface="Palatino Linotype" pitchFamily="18" charset="0"/>
              </a:rPr>
              <a:t>а</a:t>
            </a:r>
            <a:r>
              <a:rPr lang="en-US" sz="3200" i="1" dirty="0" smtClean="0">
                <a:latin typeface="Palatino Linotype" pitchFamily="18" charset="0"/>
              </a:rPr>
              <a:t>. </a:t>
            </a:r>
            <a:r>
              <a:rPr lang="en-US" sz="3200" i="1" dirty="0" err="1">
                <a:latin typeface="Palatino Linotype" pitchFamily="18" charset="0"/>
              </a:rPr>
              <a:t>carotis</a:t>
            </a:r>
            <a:r>
              <a:rPr lang="en-US" sz="3200" i="1" dirty="0">
                <a:latin typeface="Palatino Linotype" pitchFamily="18" charset="0"/>
              </a:rPr>
              <a:t> </a:t>
            </a:r>
            <a:r>
              <a:rPr lang="en-US" sz="3200" i="1" dirty="0" err="1">
                <a:latin typeface="Palatino Linotype" pitchFamily="18" charset="0"/>
              </a:rPr>
              <a:t>communis</a:t>
            </a:r>
            <a:endParaRPr lang="en-US" sz="3200" i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0"/>
            <a:ext cx="8229600" cy="124936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Palatino Linotype" pitchFamily="18" charset="0"/>
              </a:rPr>
              <a:t>Притисак на бочну страну врата у средњем делу са врховима 4 прста снажно </a:t>
            </a:r>
            <a:r>
              <a:rPr lang="ru-RU" sz="2400" dirty="0" smtClean="0">
                <a:latin typeface="Palatino Linotype" pitchFamily="18" charset="0"/>
              </a:rPr>
              <a:t>према кичменом </a:t>
            </a:r>
            <a:r>
              <a:rPr lang="ru-RU" sz="2400" dirty="0">
                <a:latin typeface="Palatino Linotype" pitchFamily="18" charset="0"/>
              </a:rPr>
              <a:t>стубу</a:t>
            </a:r>
            <a:endParaRPr lang="en-US" sz="2400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2743200" cy="2958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62188"/>
            <a:ext cx="319087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1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20713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sz="3200" dirty="0">
                <a:latin typeface="Palatino Linotype" pitchFamily="18" charset="0"/>
              </a:rPr>
              <a:t>Дигитална компресија </a:t>
            </a:r>
            <a:r>
              <a:rPr lang="sr-Cyrl-RS" sz="3200" dirty="0" smtClean="0">
                <a:latin typeface="Palatino Linotype" pitchFamily="18" charset="0"/>
              </a:rPr>
              <a:t>на </a:t>
            </a:r>
            <a:r>
              <a:rPr lang="en-US" sz="3200" i="1" dirty="0" smtClean="0">
                <a:latin typeface="Palatino Linotype" pitchFamily="18" charset="0"/>
              </a:rPr>
              <a:t>a. </a:t>
            </a:r>
            <a:r>
              <a:rPr lang="en-US" sz="3200" i="1" dirty="0">
                <a:latin typeface="Palatino Linotype" pitchFamily="18" charset="0"/>
              </a:rPr>
              <a:t>brachialis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257800"/>
            <a:ext cx="8229600" cy="86836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Palatino Linotype" pitchFamily="18" charset="0"/>
              </a:rPr>
              <a:t>Код крварења из горњег, средњег дела надлактице или </a:t>
            </a:r>
            <a:r>
              <a:rPr lang="ru-RU" sz="2000" dirty="0" smtClean="0">
                <a:latin typeface="Palatino Linotype" pitchFamily="18" charset="0"/>
              </a:rPr>
              <a:t>подлактице</a:t>
            </a:r>
            <a:endParaRPr lang="ru-RU" sz="2000" dirty="0">
              <a:latin typeface="Palatino Linotype" pitchFamily="18" charset="0"/>
            </a:endParaRPr>
          </a:p>
          <a:p>
            <a:pPr lvl="1"/>
            <a:r>
              <a:rPr lang="ru-RU" sz="1600" b="0" dirty="0">
                <a:latin typeface="Palatino Linotype" pitchFamily="18" charset="0"/>
              </a:rPr>
              <a:t>Притисак на средњи део надлактице с унутраше стране према хумерусу</a:t>
            </a:r>
            <a:endParaRPr lang="en-US" sz="1600" b="0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1737360" cy="337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240" y="25908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72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sz="3600" dirty="0">
                <a:latin typeface="Palatino Linotype" pitchFamily="18" charset="0"/>
              </a:rPr>
              <a:t>Дигитална компресија на </a:t>
            </a:r>
            <a:r>
              <a:rPr lang="en-US" sz="3600" i="1" dirty="0" smtClean="0">
                <a:latin typeface="Palatino Linotype" pitchFamily="18" charset="0"/>
              </a:rPr>
              <a:t>a. </a:t>
            </a:r>
            <a:r>
              <a:rPr lang="en-US" sz="3600" i="1" dirty="0" err="1">
                <a:latin typeface="Palatino Linotype" pitchFamily="18" charset="0"/>
              </a:rPr>
              <a:t>femoralis</a:t>
            </a:r>
            <a:endParaRPr lang="en-US" sz="3600" i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2493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Palatino Linotype" pitchFamily="18" charset="0"/>
              </a:rPr>
              <a:t>Код крварења </a:t>
            </a:r>
            <a:r>
              <a:rPr lang="ru-RU" dirty="0">
                <a:latin typeface="Palatino Linotype" pitchFamily="18" charset="0"/>
              </a:rPr>
              <a:t>из било ког дела ноге</a:t>
            </a:r>
          </a:p>
          <a:p>
            <a:pPr lvl="1"/>
            <a:r>
              <a:rPr lang="ru-RU" b="0" dirty="0" smtClean="0">
                <a:latin typeface="Palatino Linotype" pitchFamily="18" charset="0"/>
              </a:rPr>
              <a:t>Притисак песницом </a:t>
            </a:r>
            <a:r>
              <a:rPr lang="ru-RU" b="0" dirty="0">
                <a:latin typeface="Palatino Linotype" pitchFamily="18" charset="0"/>
              </a:rPr>
              <a:t>на </a:t>
            </a:r>
            <a:r>
              <a:rPr lang="ru-RU" b="0" dirty="0" smtClean="0">
                <a:latin typeface="Palatino Linotype" pitchFamily="18" charset="0"/>
              </a:rPr>
              <a:t>артерију </a:t>
            </a:r>
            <a:r>
              <a:rPr lang="ru-RU" b="0" dirty="0">
                <a:latin typeface="Palatino Linotype" pitchFamily="18" charset="0"/>
              </a:rPr>
              <a:t>у препони уз саму кост</a:t>
            </a:r>
            <a:endParaRPr lang="en-US" b="0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47751"/>
            <a:ext cx="2103120" cy="35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105669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330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000" dirty="0">
                <a:latin typeface="Palatino Linotype" pitchFamily="18" charset="0"/>
              </a:rPr>
              <a:t>Компресивни завој</a:t>
            </a:r>
            <a:endParaRPr lang="en-US" sz="40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Palatino Linotype" pitchFamily="18" charset="0"/>
              </a:rPr>
              <a:t>Може се свуда применити сем на </a:t>
            </a:r>
            <a:r>
              <a:rPr lang="ru-RU" sz="2400" dirty="0" smtClean="0">
                <a:latin typeface="Palatino Linotype" pitchFamily="18" charset="0"/>
              </a:rPr>
              <a:t>врату</a:t>
            </a:r>
          </a:p>
          <a:p>
            <a:r>
              <a:rPr lang="ru-RU" sz="2400" dirty="0">
                <a:latin typeface="Palatino Linotype" pitchFamily="18" charset="0"/>
              </a:rPr>
              <a:t>Ставља се на рану која мало крвари/после дигиталне компресије, Есмархове </a:t>
            </a:r>
            <a:r>
              <a:rPr lang="ru-RU" sz="2400" dirty="0" smtClean="0">
                <a:latin typeface="Palatino Linotype" pitchFamily="18" charset="0"/>
              </a:rPr>
              <a:t>повеске или </a:t>
            </a:r>
            <a:r>
              <a:rPr lang="ru-RU" sz="2400" dirty="0">
                <a:latin typeface="Palatino Linotype" pitchFamily="18" charset="0"/>
              </a:rPr>
              <a:t>пнеуматске </a:t>
            </a:r>
            <a:r>
              <a:rPr lang="ru-RU" sz="2400" dirty="0" smtClean="0">
                <a:latin typeface="Palatino Linotype" pitchFamily="18" charset="0"/>
              </a:rPr>
              <a:t>повеске</a:t>
            </a:r>
            <a:endParaRPr lang="en-US" sz="2400" dirty="0">
              <a:latin typeface="Palatino Linotyp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3733800"/>
            <a:ext cx="3051927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66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" y="3048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alatino Linotype" pitchFamily="18" charset="0"/>
              </a:rPr>
              <a:t>Хиперфлексија екстремитета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7777162" cy="4968875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latin typeface="Palatino Linotype" pitchFamily="18" charset="0"/>
              </a:rPr>
              <a:t> Артерија у пазушној јами - руку поставити уназад према леђима, газапреко ране, дохватити супротну руку у лакатној јами и фиксирати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Повреда у препонској јами - повређени лежи на леђима, нога се савија ка трбуху да је бутина сасвим на трбуху а колено у висини грудне кости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Повреда у прегибу лакта и затколеној јами – савија се подлактица према </a:t>
            </a:r>
            <a:endParaRPr lang="sr-Latn-RS" dirty="0" smtClean="0">
              <a:latin typeface="Palatino Linotype" pitchFamily="18" charset="0"/>
            </a:endParaRPr>
          </a:p>
          <a:p>
            <a:pPr marL="0" indent="0" algn="just">
              <a:buNone/>
            </a:pPr>
            <a:r>
              <a:rPr lang="sr-Latn-RS" dirty="0" smtClean="0">
                <a:latin typeface="Palatino Linotype" pitchFamily="18" charset="0"/>
              </a:rPr>
              <a:t>   </a:t>
            </a:r>
            <a:r>
              <a:rPr lang="ru-RU" dirty="0" smtClean="0">
                <a:latin typeface="Palatino Linotype" pitchFamily="18" charset="0"/>
              </a:rPr>
              <a:t>надлактици као и потколеница </a:t>
            </a:r>
            <a:endParaRPr lang="sr-Latn-RS" dirty="0" smtClean="0">
              <a:latin typeface="Palatino Linotype" pitchFamily="18" charset="0"/>
            </a:endParaRPr>
          </a:p>
          <a:p>
            <a:pPr marL="0" indent="0" algn="just">
              <a:buNone/>
            </a:pPr>
            <a:r>
              <a:rPr lang="sr-Latn-RS" dirty="0">
                <a:latin typeface="Palatino Linotype" pitchFamily="18" charset="0"/>
              </a:rPr>
              <a:t> </a:t>
            </a:r>
            <a:r>
              <a:rPr lang="sr-Latn-RS" dirty="0" smtClean="0">
                <a:latin typeface="Palatino Linotype" pitchFamily="18" charset="0"/>
              </a:rPr>
              <a:t>   </a:t>
            </a:r>
            <a:r>
              <a:rPr lang="ru-RU" dirty="0" smtClean="0">
                <a:latin typeface="Palatino Linotype" pitchFamily="18" charset="0"/>
              </a:rPr>
              <a:t>према натколеници</a:t>
            </a:r>
          </a:p>
          <a:p>
            <a:pPr marL="0" indent="0" algn="just">
              <a:buNone/>
            </a:pPr>
            <a:endParaRPr lang="ru-RU" dirty="0" smtClean="0">
              <a:latin typeface="Palatino Linotype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Palatino Linotype" pitchFamily="18" charset="0"/>
              </a:rPr>
              <a:t>Ова се метода не сме </a:t>
            </a:r>
            <a:endParaRPr lang="sr-Latn-RS" u="sng" dirty="0" smtClean="0">
              <a:latin typeface="Palatino Linotype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latin typeface="Palatino Linotype" pitchFamily="18" charset="0"/>
              </a:rPr>
              <a:t>применити у случају прелома!</a:t>
            </a:r>
            <a:endParaRPr lang="en-US" u="sng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655" y="4495800"/>
            <a:ext cx="3931920" cy="210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0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Артеријско крварење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sr-Cyrl-RS" dirty="0" smtClean="0">
                <a:latin typeface="Palatino Linotype" pitchFamily="18" charset="0"/>
              </a:rPr>
              <a:t>Истиче у млазу синхроно срчаној радњи</a:t>
            </a:r>
          </a:p>
          <a:p>
            <a:pPr algn="just">
              <a:buFont typeface="Wingdings" pitchFamily="2" charset="2"/>
              <a:buChar char="v"/>
            </a:pPr>
            <a:r>
              <a:rPr lang="sr-Cyrl-RS" dirty="0" smtClean="0">
                <a:latin typeface="Palatino Linotype" pitchFamily="18" charset="0"/>
              </a:rPr>
              <a:t>Светло црвене боје</a:t>
            </a:r>
          </a:p>
          <a:p>
            <a:pPr algn="just">
              <a:buFont typeface="Wingdings" pitchFamily="2" charset="2"/>
              <a:buChar char="v"/>
            </a:pPr>
            <a:r>
              <a:rPr lang="sr-Cyrl-RS" dirty="0" smtClean="0">
                <a:latin typeface="Palatino Linotype" pitchFamily="18" charset="0"/>
              </a:rPr>
              <a:t>Јачи млаз у горњем делу крвног суда</a:t>
            </a:r>
          </a:p>
          <a:p>
            <a:pPr algn="just">
              <a:buFont typeface="Wingdings" pitchFamily="2" charset="2"/>
              <a:buChar char="v"/>
            </a:pPr>
            <a:r>
              <a:rPr lang="sr-Cyrl-RS" dirty="0" smtClean="0">
                <a:latin typeface="Palatino Linotype" pitchFamily="18" charset="0"/>
              </a:rPr>
              <a:t>Зауставља се на оба краја крвног суда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4002633"/>
            <a:ext cx="9144000" cy="285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0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Тампонада ране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7777162" cy="4968875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Palatino Linotype" pitchFamily="18" charset="0"/>
              </a:rPr>
              <a:t>Код крварења из природних </a:t>
            </a:r>
            <a:r>
              <a:rPr lang="ru-RU" sz="2800" dirty="0" smtClean="0">
                <a:latin typeface="Palatino Linotype" pitchFamily="18" charset="0"/>
              </a:rPr>
              <a:t>отвора</a:t>
            </a:r>
            <a:endParaRPr lang="ru-RU" sz="2800" dirty="0">
              <a:latin typeface="Palatino Linotype" pitchFamily="18" charset="0"/>
            </a:endParaRPr>
          </a:p>
          <a:p>
            <a:r>
              <a:rPr lang="ru-RU" sz="2800" dirty="0">
                <a:latin typeface="Palatino Linotype" pitchFamily="18" charset="0"/>
              </a:rPr>
              <a:t>Из узаних дубоких рана/нож, метак, кама, </a:t>
            </a:r>
            <a:r>
              <a:rPr lang="ru-RU" sz="2800" dirty="0" smtClean="0">
                <a:latin typeface="Palatino Linotype" pitchFamily="18" charset="0"/>
              </a:rPr>
              <a:t>шило</a:t>
            </a:r>
            <a:endParaRPr lang="ru-RU" sz="2800" dirty="0">
              <a:latin typeface="Palatino Linotype" pitchFamily="18" charset="0"/>
            </a:endParaRPr>
          </a:p>
          <a:p>
            <a:r>
              <a:rPr lang="ru-RU" sz="2800" dirty="0">
                <a:latin typeface="Palatino Linotype" pitchFamily="18" charset="0"/>
              </a:rPr>
              <a:t>Код повреда грудне и трбушне </a:t>
            </a:r>
            <a:r>
              <a:rPr lang="ru-RU" sz="2800" dirty="0" smtClean="0">
                <a:latin typeface="Palatino Linotype" pitchFamily="18" charset="0"/>
              </a:rPr>
              <a:t>дупље</a:t>
            </a:r>
            <a:endParaRPr lang="ru-RU" sz="2800" dirty="0">
              <a:latin typeface="Palatino Linotype" pitchFamily="18" charset="0"/>
            </a:endParaRPr>
          </a:p>
          <a:p>
            <a:r>
              <a:rPr lang="ru-RU" sz="2800" dirty="0">
                <a:latin typeface="Palatino Linotype" pitchFamily="18" charset="0"/>
              </a:rPr>
              <a:t>Чврсто сабити стерилну газу или платнену </a:t>
            </a:r>
            <a:r>
              <a:rPr lang="ru-RU" sz="2800" dirty="0" smtClean="0">
                <a:latin typeface="Palatino Linotype" pitchFamily="18" charset="0"/>
              </a:rPr>
              <a:t>пантљику</a:t>
            </a:r>
            <a:endParaRPr lang="ru-RU" sz="2800" dirty="0">
              <a:latin typeface="Palatino Linotype" pitchFamily="18" charset="0"/>
            </a:endParaRPr>
          </a:p>
          <a:p>
            <a:r>
              <a:rPr lang="ru-RU" sz="2800" dirty="0">
                <a:latin typeface="Palatino Linotype" pitchFamily="18" charset="0"/>
              </a:rPr>
              <a:t>Уписати број и дужину </a:t>
            </a:r>
            <a:endParaRPr lang="sr-Latn-RS" sz="2800" dirty="0" smtClean="0">
              <a:latin typeface="Palatino Linotype" pitchFamily="18" charset="0"/>
            </a:endParaRPr>
          </a:p>
          <a:p>
            <a:pPr marL="0" indent="0">
              <a:buNone/>
            </a:pPr>
            <a:r>
              <a:rPr lang="sr-Latn-RS" dirty="0">
                <a:latin typeface="Palatino Linotype" pitchFamily="18" charset="0"/>
              </a:rPr>
              <a:t> </a:t>
            </a:r>
            <a:r>
              <a:rPr lang="sr-Latn-RS" dirty="0" smtClean="0">
                <a:latin typeface="Palatino Linotype" pitchFamily="18" charset="0"/>
              </a:rPr>
              <a:t>  </a:t>
            </a:r>
            <a:r>
              <a:rPr lang="ru-RU" sz="2800" dirty="0" smtClean="0">
                <a:latin typeface="Palatino Linotype" pitchFamily="18" charset="0"/>
              </a:rPr>
              <a:t>газе </a:t>
            </a:r>
            <a:r>
              <a:rPr lang="ru-RU" sz="2800" dirty="0">
                <a:latin typeface="Palatino Linotype" pitchFamily="18" charset="0"/>
              </a:rPr>
              <a:t>на тријажном </a:t>
            </a:r>
            <a:r>
              <a:rPr lang="ru-RU" sz="2800" dirty="0" smtClean="0">
                <a:latin typeface="Palatino Linotype" pitchFamily="18" charset="0"/>
              </a:rPr>
              <a:t>талону</a:t>
            </a:r>
            <a:endParaRPr lang="en-US" sz="2800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99077"/>
            <a:ext cx="4114800" cy="323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966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i="1" dirty="0" err="1" smtClean="0">
                <a:latin typeface="Palatino Linotype" pitchFamily="18" charset="0"/>
              </a:rPr>
              <a:t>Esmarh</a:t>
            </a:r>
            <a:r>
              <a:rPr lang="sr-Cyrl-RS" sz="4000" dirty="0" smtClean="0">
                <a:latin typeface="Palatino Linotype" pitchFamily="18" charset="0"/>
              </a:rPr>
              <a:t>-ова повеска</a:t>
            </a:r>
            <a:endParaRPr lang="en-US" sz="40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6013" y="1700213"/>
            <a:ext cx="6275387" cy="496887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Palatino Linotype" pitchFamily="18" charset="0"/>
              </a:rPr>
              <a:t>Примењује се привремено </a:t>
            </a:r>
            <a:r>
              <a:rPr lang="ru-RU" sz="2400" dirty="0" smtClean="0">
                <a:latin typeface="Palatino Linotype" pitchFamily="18" charset="0"/>
              </a:rPr>
              <a:t>код:</a:t>
            </a:r>
          </a:p>
          <a:p>
            <a:pPr lvl="1"/>
            <a:r>
              <a:rPr lang="sr-Cyrl-RS" sz="2000" b="0" dirty="0">
                <a:latin typeface="Palatino Linotype" pitchFamily="18" charset="0"/>
              </a:rPr>
              <a:t>Код повреда </a:t>
            </a:r>
            <a:r>
              <a:rPr lang="sr-Cyrl-RS" sz="2000" b="0" dirty="0" smtClean="0">
                <a:latin typeface="Palatino Linotype" pitchFamily="18" charset="0"/>
              </a:rPr>
              <a:t>екстремитета</a:t>
            </a:r>
            <a:endParaRPr lang="sr-Cyrl-RS" sz="2000" b="0" dirty="0">
              <a:latin typeface="Palatino Linotype" pitchFamily="18" charset="0"/>
            </a:endParaRPr>
          </a:p>
          <a:p>
            <a:pPr lvl="1"/>
            <a:r>
              <a:rPr lang="ru-RU" sz="2000" b="0" dirty="0">
                <a:latin typeface="Palatino Linotype" pitchFamily="18" charset="0"/>
              </a:rPr>
              <a:t>Код потпуне ампутације руке или </a:t>
            </a:r>
            <a:r>
              <a:rPr lang="ru-RU" sz="2000" b="0" dirty="0" smtClean="0">
                <a:latin typeface="Palatino Linotype" pitchFamily="18" charset="0"/>
              </a:rPr>
              <a:t>ноге</a:t>
            </a:r>
            <a:endParaRPr lang="ru-RU" sz="2000" b="0" dirty="0">
              <a:latin typeface="Palatino Linotype" pitchFamily="18" charset="0"/>
            </a:endParaRPr>
          </a:p>
          <a:p>
            <a:r>
              <a:rPr lang="ru-RU" sz="2400" dirty="0">
                <a:latin typeface="Palatino Linotype" pitchFamily="18" charset="0"/>
              </a:rPr>
              <a:t>5 </a:t>
            </a:r>
            <a:r>
              <a:rPr lang="sr-Latn-RS" sz="2400" dirty="0" smtClean="0">
                <a:latin typeface="Palatino Linotype" pitchFamily="18" charset="0"/>
              </a:rPr>
              <a:t>cm </a:t>
            </a:r>
            <a:r>
              <a:rPr lang="ru-RU" sz="2400" dirty="0" smtClean="0">
                <a:latin typeface="Palatino Linotype" pitchFamily="18" charset="0"/>
              </a:rPr>
              <a:t>изнад </a:t>
            </a:r>
            <a:r>
              <a:rPr lang="ru-RU" sz="2400" dirty="0">
                <a:latin typeface="Palatino Linotype" pitchFamily="18" charset="0"/>
              </a:rPr>
              <a:t>линије </a:t>
            </a:r>
            <a:r>
              <a:rPr lang="ru-RU" sz="2400" dirty="0" smtClean="0">
                <a:latin typeface="Palatino Linotype" pitchFamily="18" charset="0"/>
              </a:rPr>
              <a:t>ампутације</a:t>
            </a:r>
            <a:endParaRPr lang="sr-Latn-RS" sz="2400" dirty="0" smtClean="0">
              <a:latin typeface="Palatino Linotype" pitchFamily="18" charset="0"/>
            </a:endParaRPr>
          </a:p>
          <a:p>
            <a:r>
              <a:rPr lang="ru-RU" sz="2400" dirty="0" smtClean="0">
                <a:latin typeface="Palatino Linotype" pitchFamily="18" charset="0"/>
              </a:rPr>
              <a:t>Испод </a:t>
            </a:r>
            <a:r>
              <a:rPr lang="ru-RU" sz="2400" dirty="0">
                <a:latin typeface="Palatino Linotype" pitchFamily="18" charset="0"/>
              </a:rPr>
              <a:t>је газа или </a:t>
            </a:r>
            <a:r>
              <a:rPr lang="ru-RU" sz="2400" dirty="0" smtClean="0">
                <a:latin typeface="Palatino Linotype" pitchFamily="18" charset="0"/>
              </a:rPr>
              <a:t>платно</a:t>
            </a:r>
            <a:endParaRPr lang="sr-Latn-RS" sz="2400" dirty="0" smtClean="0">
              <a:latin typeface="Palatino Linotype" pitchFamily="18" charset="0"/>
            </a:endParaRPr>
          </a:p>
          <a:p>
            <a:r>
              <a:rPr lang="ru-RU" sz="2400" dirty="0">
                <a:latin typeface="Palatino Linotype" pitchFamily="18" charset="0"/>
              </a:rPr>
              <a:t>Повеску не попуштати до </a:t>
            </a:r>
            <a:r>
              <a:rPr lang="ru-RU" sz="2400" dirty="0" smtClean="0">
                <a:latin typeface="Palatino Linotype" pitchFamily="18" charset="0"/>
              </a:rPr>
              <a:t>хоспитализације</a:t>
            </a:r>
            <a:endParaRPr lang="ru-RU" sz="2400" dirty="0">
              <a:latin typeface="Palatino Linotype" pitchFamily="18" charset="0"/>
            </a:endParaRPr>
          </a:p>
          <a:p>
            <a:r>
              <a:rPr lang="ru-RU" sz="2400" dirty="0">
                <a:latin typeface="Palatino Linotype" pitchFamily="18" charset="0"/>
              </a:rPr>
              <a:t>Написати време и датум и ко је поставио на повесци или рањеничком </a:t>
            </a:r>
            <a:r>
              <a:rPr lang="ru-RU" sz="2400" dirty="0" smtClean="0">
                <a:latin typeface="Palatino Linotype" pitchFamily="18" charset="0"/>
              </a:rPr>
              <a:t>картону</a:t>
            </a:r>
            <a:endParaRPr lang="ru-RU" sz="2400" dirty="0">
              <a:latin typeface="Palatino Linotype" pitchFamily="18" charset="0"/>
            </a:endParaRPr>
          </a:p>
          <a:p>
            <a:r>
              <a:rPr lang="ru-RU" sz="2400" dirty="0">
                <a:latin typeface="Palatino Linotype" pitchFamily="18" charset="0"/>
              </a:rPr>
              <a:t>Рана се </a:t>
            </a:r>
            <a:r>
              <a:rPr lang="ru-RU" sz="2400" dirty="0" smtClean="0">
                <a:latin typeface="Palatino Linotype" pitchFamily="18" charset="0"/>
              </a:rPr>
              <a:t>превије</a:t>
            </a:r>
            <a:r>
              <a:rPr lang="sr-Latn-RS" sz="2400" dirty="0" smtClean="0">
                <a:latin typeface="Palatino Linotype" pitchFamily="18" charset="0"/>
              </a:rPr>
              <a:t>,</a:t>
            </a:r>
            <a:r>
              <a:rPr lang="ru-RU" sz="2400" dirty="0" smtClean="0">
                <a:latin typeface="Palatino Linotype" pitchFamily="18" charset="0"/>
              </a:rPr>
              <a:t> </a:t>
            </a:r>
            <a:r>
              <a:rPr lang="ru-RU" sz="2400" dirty="0">
                <a:latin typeface="Palatino Linotype" pitchFamily="18" charset="0"/>
              </a:rPr>
              <a:t>а екстремитет </a:t>
            </a:r>
            <a:r>
              <a:rPr lang="ru-RU" sz="2400" dirty="0" smtClean="0">
                <a:latin typeface="Palatino Linotype" pitchFamily="18" charset="0"/>
              </a:rPr>
              <a:t>имобилише</a:t>
            </a:r>
            <a:endParaRPr lang="ru-RU" sz="2400" dirty="0">
              <a:latin typeface="Palatino Linotype" pitchFamily="18" charset="0"/>
            </a:endParaRPr>
          </a:p>
          <a:p>
            <a:pPr lvl="1"/>
            <a:endParaRPr lang="ru-RU" sz="2000" dirty="0">
              <a:latin typeface="Palatino Linotype" pitchFamily="18" charset="0"/>
            </a:endParaRPr>
          </a:p>
          <a:p>
            <a:pPr lvl="1"/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648200"/>
            <a:ext cx="154305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673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000" dirty="0">
                <a:latin typeface="Palatino Linotype" pitchFamily="18" charset="0"/>
              </a:rPr>
              <a:t>Пнеуматска повеска</a:t>
            </a:r>
            <a:endParaRPr lang="en-US" sz="40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Palatino Linotype" pitchFamily="18" charset="0"/>
              </a:rPr>
              <a:t>Гумена манжетна са гуменим цревом и балоном за надувавање</a:t>
            </a:r>
          </a:p>
          <a:p>
            <a:r>
              <a:rPr lang="sr-Cyrl-RS" dirty="0">
                <a:latin typeface="Palatino Linotype" pitchFamily="18" charset="0"/>
              </a:rPr>
              <a:t>Поставља се </a:t>
            </a:r>
            <a:r>
              <a:rPr lang="sr-Cyrl-RS" dirty="0" smtClean="0">
                <a:latin typeface="Palatino Linotype" pitchFamily="18" charset="0"/>
              </a:rPr>
              <a:t>привремено</a:t>
            </a:r>
            <a:endParaRPr lang="sr-Latn-RS" dirty="0" smtClean="0">
              <a:latin typeface="Palatino Linotype" pitchFamily="18" charset="0"/>
            </a:endParaRPr>
          </a:p>
          <a:p>
            <a:r>
              <a:rPr lang="ru-RU" dirty="0">
                <a:latin typeface="Palatino Linotype" pitchFamily="18" charset="0"/>
              </a:rPr>
              <a:t>Заузима већу површину од </a:t>
            </a:r>
            <a:r>
              <a:rPr lang="en-US" i="1" dirty="0" err="1" smtClean="0">
                <a:latin typeface="Palatino Linotype" pitchFamily="18" charset="0"/>
              </a:rPr>
              <a:t>Esmarh</a:t>
            </a:r>
            <a:r>
              <a:rPr lang="sr-Latn-RS" i="1" dirty="0" smtClean="0">
                <a:latin typeface="Palatino Linotype" pitchFamily="18" charset="0"/>
              </a:rPr>
              <a:t>-a</a:t>
            </a:r>
          </a:p>
          <a:p>
            <a:r>
              <a:rPr lang="ru-RU" dirty="0">
                <a:latin typeface="Palatino Linotype" pitchFamily="18" charset="0"/>
              </a:rPr>
              <a:t>Замена може бити манжетна апарата за ТА</a:t>
            </a:r>
          </a:p>
          <a:p>
            <a:endParaRPr lang="sr-Cyrl-RS" dirty="0">
              <a:latin typeface="Palatino Linotype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768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955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6858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dirty="0">
                <a:latin typeface="Palatino Linotype" pitchFamily="18" charset="0"/>
              </a:rPr>
              <a:t>Дефинитивна (трајна) хемостаза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Дефинитивна </a:t>
            </a:r>
            <a:r>
              <a:rPr lang="sr-Cyrl-RS" dirty="0">
                <a:latin typeface="Palatino Linotype" pitchFamily="18" charset="0"/>
              </a:rPr>
              <a:t>хируршка </a:t>
            </a:r>
            <a:r>
              <a:rPr lang="sr-Cyrl-RS" dirty="0" smtClean="0">
                <a:latin typeface="Palatino Linotype" pitchFamily="18" charset="0"/>
              </a:rPr>
              <a:t>интервенција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Методе: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Подвезивање (</a:t>
            </a:r>
            <a:r>
              <a:rPr lang="en-US" b="0" i="1" dirty="0" err="1" smtClean="0">
                <a:latin typeface="Palatino Linotype" pitchFamily="18" charset="0"/>
              </a:rPr>
              <a:t>ligatur</a:t>
            </a:r>
            <a:r>
              <a:rPr lang="sr-Cyrl-RS" b="0" i="1" dirty="0" smtClean="0">
                <a:latin typeface="Palatino Linotype" pitchFamily="18" charset="0"/>
              </a:rPr>
              <a:t>а</a:t>
            </a:r>
            <a:r>
              <a:rPr lang="en-US" b="0" dirty="0" smtClean="0">
                <a:latin typeface="Palatino Linotype" pitchFamily="18" charset="0"/>
              </a:rPr>
              <a:t>)</a:t>
            </a:r>
            <a:r>
              <a:rPr lang="sr-Cyrl-RS" b="0" dirty="0" smtClean="0">
                <a:latin typeface="Palatino Linotype" pitchFamily="18" charset="0"/>
              </a:rPr>
              <a:t> крвног суда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Клипс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Термокоагулација крвног суда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Шав </a:t>
            </a:r>
            <a:r>
              <a:rPr lang="ru-RU" b="0" dirty="0">
                <a:latin typeface="Palatino Linotype" pitchFamily="18" charset="0"/>
              </a:rPr>
              <a:t>крвног суда са или </a:t>
            </a:r>
            <a:r>
              <a:rPr lang="ru-RU" b="0" dirty="0" smtClean="0">
                <a:latin typeface="Palatino Linotype" pitchFamily="18" charset="0"/>
              </a:rPr>
              <a:t>без “закрпе” (</a:t>
            </a:r>
            <a:r>
              <a:rPr lang="en-US" b="0" i="1" dirty="0" smtClean="0">
                <a:latin typeface="Palatino Linotype" pitchFamily="18" charset="0"/>
              </a:rPr>
              <a:t>patch</a:t>
            </a:r>
            <a:r>
              <a:rPr lang="sr-Cyrl-RS" b="0" dirty="0" smtClean="0">
                <a:latin typeface="Palatino Linotype" pitchFamily="18" charset="0"/>
              </a:rPr>
              <a:t> пластика)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Уметање </a:t>
            </a:r>
            <a:r>
              <a:rPr lang="sr-Cyrl-RS" b="0" dirty="0">
                <a:latin typeface="Palatino Linotype" pitchFamily="18" charset="0"/>
              </a:rPr>
              <a:t>графта </a:t>
            </a:r>
            <a:r>
              <a:rPr lang="sr-Cyrl-RS" b="0" dirty="0" smtClean="0">
                <a:latin typeface="Palatino Linotype" pitchFamily="18" charset="0"/>
              </a:rPr>
              <a:t>(</a:t>
            </a:r>
            <a:r>
              <a:rPr lang="en-US" b="0" i="1" dirty="0" err="1">
                <a:latin typeface="Palatino Linotype" pitchFamily="18" charset="0"/>
              </a:rPr>
              <a:t>interpositio</a:t>
            </a:r>
            <a:r>
              <a:rPr lang="en-US" b="0" dirty="0" smtClean="0">
                <a:latin typeface="Palatino Linotype" pitchFamily="18" charset="0"/>
              </a:rPr>
              <a:t>)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Премошћавање </a:t>
            </a:r>
            <a:r>
              <a:rPr lang="sr-Cyrl-RS" b="0" dirty="0">
                <a:latin typeface="Palatino Linotype" pitchFamily="18" charset="0"/>
              </a:rPr>
              <a:t>повређене </a:t>
            </a:r>
            <a:r>
              <a:rPr lang="sr-Cyrl-RS" b="0" dirty="0" smtClean="0">
                <a:latin typeface="Palatino Linotype" pitchFamily="18" charset="0"/>
              </a:rPr>
              <a:t>регије (</a:t>
            </a:r>
            <a:r>
              <a:rPr lang="en-US" b="0" i="1" dirty="0">
                <a:latin typeface="Palatino Linotype" pitchFamily="18" charset="0"/>
              </a:rPr>
              <a:t>bypass</a:t>
            </a:r>
            <a:r>
              <a:rPr lang="en-US" b="0" dirty="0" smtClean="0">
                <a:latin typeface="Palatino Linotype" pitchFamily="18" charset="0"/>
              </a:rPr>
              <a:t>)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Одстрањивање </a:t>
            </a:r>
            <a:r>
              <a:rPr lang="sr-Cyrl-RS" b="0" dirty="0">
                <a:latin typeface="Palatino Linotype" pitchFamily="18" charset="0"/>
              </a:rPr>
              <a:t>руптурисаног органа</a:t>
            </a:r>
            <a:endParaRPr lang="en-U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6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latin typeface="Palatino Linotype" pitchFamily="18" charset="0"/>
              </a:rPr>
              <a:t>Трансфузија крви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>
                <a:latin typeface="Palatino Linotype" pitchFamily="18" charset="0"/>
              </a:rPr>
              <a:t>Трансфузија</a:t>
            </a:r>
            <a:r>
              <a:rPr lang="ru-RU" dirty="0">
                <a:latin typeface="Palatino Linotype" pitchFamily="18" charset="0"/>
              </a:rPr>
              <a:t> крви је преношење крви или крвних продуката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ru-RU" dirty="0">
                <a:latin typeface="Palatino Linotype" pitchFamily="18" charset="0"/>
              </a:rPr>
              <a:t>једне особе (даваоца) у циркулацију друге особе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ru-RU" dirty="0">
                <a:latin typeface="Palatino Linotype" pitchFamily="18" charset="0"/>
              </a:rPr>
              <a:t>(примаоца)</a:t>
            </a:r>
            <a:endParaRPr lang="sr-Latn-RS" dirty="0">
              <a:latin typeface="Palatino Linotype" pitchFamily="18" charset="0"/>
            </a:endParaRPr>
          </a:p>
          <a:p>
            <a:pPr algn="just"/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b="1" dirty="0">
                <a:latin typeface="Palatino Linotype" pitchFamily="18" charset="0"/>
              </a:rPr>
              <a:t>Крвни продукти </a:t>
            </a:r>
            <a:r>
              <a:rPr lang="sr-Cyrl-RS" dirty="0">
                <a:latin typeface="Palatino Linotype" pitchFamily="18" charset="0"/>
              </a:rPr>
              <a:t>укључују</a:t>
            </a:r>
            <a:r>
              <a:rPr lang="sr-Latn-RS" dirty="0">
                <a:latin typeface="Palatino Linotype" pitchFamily="18" charset="0"/>
              </a:rPr>
              <a:t>:</a:t>
            </a:r>
          </a:p>
          <a:p>
            <a:pPr lvl="1" algn="just"/>
            <a:r>
              <a:rPr lang="sr-Cyrl-RS" b="0" dirty="0">
                <a:latin typeface="Palatino Linotype" pitchFamily="18" charset="0"/>
              </a:rPr>
              <a:t>Целу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крв (ретко се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користи)</a:t>
            </a:r>
            <a:endParaRPr lang="sr-Latn-RS" b="0" dirty="0">
              <a:latin typeface="Palatino Linotype" pitchFamily="18" charset="0"/>
            </a:endParaRPr>
          </a:p>
          <a:p>
            <a:pPr lvl="1" algn="just"/>
            <a:r>
              <a:rPr lang="sr-Cyrl-RS" b="0" dirty="0">
                <a:latin typeface="Palatino Linotype" pitchFamily="18" charset="0"/>
              </a:rPr>
              <a:t>Еритроците (преносиоци кисеоника),</a:t>
            </a:r>
            <a:endParaRPr lang="sr-Latn-RS" b="0" dirty="0">
              <a:latin typeface="Palatino Linotype" pitchFamily="18" charset="0"/>
            </a:endParaRPr>
          </a:p>
          <a:p>
            <a:pPr lvl="1" algn="just"/>
            <a:r>
              <a:rPr lang="sr-Cyrl-RS" b="0" dirty="0">
                <a:latin typeface="Palatino Linotype" pitchFamily="18" charset="0"/>
              </a:rPr>
              <a:t>Тромбоците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(учествују у згрушавању крви)</a:t>
            </a:r>
            <a:endParaRPr lang="sr-Latn-RS" b="0" dirty="0">
              <a:latin typeface="Palatino Linotype" pitchFamily="18" charset="0"/>
            </a:endParaRPr>
          </a:p>
          <a:p>
            <a:pPr lvl="1" algn="just"/>
            <a:r>
              <a:rPr lang="sr-Cyrl-RS" b="0" dirty="0">
                <a:latin typeface="Palatino Linotype" pitchFamily="18" charset="0"/>
              </a:rPr>
              <a:t>Плазму (течни део 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крви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без ћелија) </a:t>
            </a:r>
            <a:endParaRPr lang="sr-Latn-RS" b="0" dirty="0">
              <a:latin typeface="Palatino Linotype" pitchFamily="18" charset="0"/>
            </a:endParaRPr>
          </a:p>
          <a:p>
            <a:pPr lvl="1" algn="just"/>
            <a:r>
              <a:rPr lang="sr-Cyrl-RS" b="0" dirty="0">
                <a:latin typeface="Palatino Linotype" pitchFamily="18" charset="0"/>
              </a:rPr>
              <a:t>Концентроване</a:t>
            </a:r>
            <a:r>
              <a:rPr lang="sr-Latn-RS" b="0" dirty="0">
                <a:latin typeface="Palatino Linotype" pitchFamily="18" charset="0"/>
              </a:rPr>
              <a:t> </a:t>
            </a:r>
            <a:r>
              <a:rPr lang="sr-Cyrl-RS" b="0" dirty="0">
                <a:latin typeface="Palatino Linotype" pitchFamily="18" charset="0"/>
              </a:rPr>
              <a:t> факторе </a:t>
            </a:r>
            <a:r>
              <a:rPr lang="sr-Cyrl-RS" b="0" dirty="0" smtClean="0">
                <a:latin typeface="Palatino Linotype" pitchFamily="18" charset="0"/>
              </a:rPr>
              <a:t>коагулације</a:t>
            </a:r>
            <a:endParaRPr lang="sr-Latn-R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13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Трансфузија крви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7777162" cy="4968875"/>
          </a:xfrm>
        </p:spPr>
        <p:txBody>
          <a:bodyPr>
            <a:normAutofit lnSpcReduction="10000"/>
          </a:bodyPr>
          <a:lstStyle/>
          <a:p>
            <a:pPr algn="just"/>
            <a:r>
              <a:rPr lang="sr-Cyrl-RS" b="1" dirty="0" smtClean="0">
                <a:latin typeface="Palatino Linotype" pitchFamily="18" charset="0"/>
              </a:rPr>
              <a:t>КРВ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је „ </a:t>
            </a:r>
            <a:r>
              <a:rPr lang="sr-Cyrl-RS" dirty="0" smtClean="0">
                <a:latin typeface="Palatino Linotype" pitchFamily="18" charset="0"/>
              </a:rPr>
              <a:t>течно ткиво</a:t>
            </a:r>
            <a:r>
              <a:rPr lang="sr-Cyrl-RS" dirty="0">
                <a:latin typeface="Palatino Linotype" pitchFamily="18" charset="0"/>
              </a:rPr>
              <a:t>” које кружи организмом </a:t>
            </a:r>
            <a:r>
              <a:rPr lang="sr-Cyrl-RS" dirty="0" smtClean="0">
                <a:latin typeface="Palatino Linotype" pitchFamily="18" charset="0"/>
              </a:rPr>
              <a:t>и разноси О</a:t>
            </a:r>
            <a:r>
              <a:rPr lang="sr-Cyrl-RS" baseline="-25000" dirty="0" smtClean="0">
                <a:latin typeface="Palatino Linotype" pitchFamily="18" charset="0"/>
              </a:rPr>
              <a:t>2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и хранљиве материје до ћелија организма, а </a:t>
            </a:r>
            <a:r>
              <a:rPr lang="sr-Cyrl-RS" dirty="0" smtClean="0">
                <a:latin typeface="Palatino Linotype" pitchFamily="18" charset="0"/>
              </a:rPr>
              <a:t>одстрањује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СО</a:t>
            </a:r>
            <a:r>
              <a:rPr lang="sr-Cyrl-RS" baseline="-25000" dirty="0" smtClean="0">
                <a:latin typeface="Palatino Linotype" pitchFamily="18" charset="0"/>
              </a:rPr>
              <a:t>2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и све остале метаболичке продукте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Састав </a:t>
            </a:r>
            <a:r>
              <a:rPr lang="sr-Cyrl-RS" b="1" dirty="0">
                <a:latin typeface="Palatino Linotype" pitchFamily="18" charset="0"/>
              </a:rPr>
              <a:t>крви -</a:t>
            </a:r>
            <a:r>
              <a:rPr lang="sr-Cyrl-RS" dirty="0" smtClean="0">
                <a:latin typeface="Palatino Linotype" pitchFamily="18" charset="0"/>
              </a:rPr>
              <a:t>крвна </a:t>
            </a:r>
            <a:r>
              <a:rPr lang="sr-Cyrl-RS" dirty="0">
                <a:latin typeface="Palatino Linotype" pitchFamily="18" charset="0"/>
              </a:rPr>
              <a:t>плазма и крвне </a:t>
            </a:r>
            <a:r>
              <a:rPr lang="sr-Cyrl-RS" dirty="0" smtClean="0">
                <a:latin typeface="Palatino Linotype" pitchFamily="18" charset="0"/>
              </a:rPr>
              <a:t>ћелије: </a:t>
            </a:r>
            <a:r>
              <a:rPr lang="sr-Cyrl-RS" dirty="0">
                <a:latin typeface="Palatino Linotype" pitchFamily="18" charset="0"/>
              </a:rPr>
              <a:t>еритроцити , леукоцити </a:t>
            </a:r>
            <a:r>
              <a:rPr lang="sr-Cyrl-RS" dirty="0" smtClean="0">
                <a:latin typeface="Palatino Linotype" pitchFamily="18" charset="0"/>
              </a:rPr>
              <a:t>и тромбоцити</a:t>
            </a:r>
            <a:endParaRPr lang="sr-Cyrl-RS" dirty="0">
              <a:latin typeface="Palatino Linotype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sr-Cyrl-RS" dirty="0" smtClean="0">
                <a:latin typeface="Palatino Linotype" pitchFamily="18" charset="0"/>
              </a:rPr>
              <a:t>8</a:t>
            </a:r>
            <a:r>
              <a:rPr lang="sr-Cyrl-RS" dirty="0">
                <a:latin typeface="Palatino Linotype" pitchFamily="18" charset="0"/>
              </a:rPr>
              <a:t>% телесне тежине </a:t>
            </a:r>
            <a:r>
              <a:rPr lang="sr-Cyrl-RS" dirty="0" smtClean="0">
                <a:latin typeface="Palatino Linotype" pitchFamily="18" charset="0"/>
              </a:rPr>
              <a:t>човека</a:t>
            </a:r>
          </a:p>
          <a:p>
            <a:pPr algn="just">
              <a:buFont typeface="Wingdings" pitchFamily="2" charset="2"/>
              <a:buChar char="q"/>
            </a:pPr>
            <a:r>
              <a:rPr lang="sr-Cyrl-RS" dirty="0" smtClean="0">
                <a:latin typeface="Palatino Linotype" pitchFamily="18" charset="0"/>
              </a:rPr>
              <a:t>5 </a:t>
            </a:r>
            <a:r>
              <a:rPr lang="sr-Cyrl-RS" dirty="0">
                <a:latin typeface="Palatino Linotype" pitchFamily="18" charset="0"/>
              </a:rPr>
              <a:t>литара волумен крви код </a:t>
            </a:r>
            <a:r>
              <a:rPr lang="sr-Cyrl-RS" dirty="0" smtClean="0">
                <a:latin typeface="Palatino Linotype" pitchFamily="18" charset="0"/>
              </a:rPr>
              <a:t>човека</a:t>
            </a:r>
          </a:p>
          <a:p>
            <a:pPr algn="just">
              <a:buFont typeface="Wingdings" pitchFamily="2" charset="2"/>
              <a:buChar char="q"/>
            </a:pPr>
            <a:r>
              <a:rPr lang="sr-Cyrl-RS" dirty="0" smtClean="0">
                <a:latin typeface="Palatino Linotype" pitchFamily="18" charset="0"/>
              </a:rPr>
              <a:t>3.5 литара или </a:t>
            </a:r>
            <a:r>
              <a:rPr lang="sr-Cyrl-RS" dirty="0">
                <a:latin typeface="Palatino Linotype" pitchFamily="18" charset="0"/>
              </a:rPr>
              <a:t>54.3 % од целе крви </a:t>
            </a:r>
            <a:r>
              <a:rPr lang="sr-Cyrl-RS" dirty="0" smtClean="0">
                <a:latin typeface="Palatino Linotype" pitchFamily="18" charset="0"/>
              </a:rPr>
              <a:t>чини течна </a:t>
            </a:r>
            <a:r>
              <a:rPr lang="sr-Cyrl-RS" dirty="0">
                <a:latin typeface="Palatino Linotype" pitchFamily="18" charset="0"/>
              </a:rPr>
              <a:t>крвна </a:t>
            </a:r>
            <a:r>
              <a:rPr lang="sr-Cyrl-RS" dirty="0" smtClean="0">
                <a:latin typeface="Palatino Linotype" pitchFamily="18" charset="0"/>
              </a:rPr>
              <a:t>плазма</a:t>
            </a:r>
          </a:p>
        </p:txBody>
      </p:sp>
    </p:spTree>
    <p:extLst>
      <p:ext uri="{BB962C8B-B14F-4D97-AF65-F5344CB8AC3E}">
        <p14:creationId xmlns:p14="http://schemas.microsoft.com/office/powerpoint/2010/main" val="405809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>
                <a:latin typeface="Palatino Linotype" pitchFamily="18" charset="0"/>
              </a:rPr>
              <a:t>С</a:t>
            </a:r>
            <a:r>
              <a:rPr lang="sr-Cyrl-RS" dirty="0" smtClean="0">
                <a:latin typeface="Palatino Linotype" pitchFamily="18" charset="0"/>
              </a:rPr>
              <a:t>астав крвне плазме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sr-Cyrl-RS" b="1" dirty="0" smtClean="0">
                <a:latin typeface="Palatino Linotype" pitchFamily="18" charset="0"/>
              </a:rPr>
              <a:t>П</a:t>
            </a:r>
            <a:r>
              <a:rPr lang="en-US" b="1" dirty="0" err="1" smtClean="0">
                <a:latin typeface="Palatino Linotype" pitchFamily="18" charset="0"/>
              </a:rPr>
              <a:t>лазма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нецелуларни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нећелијски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део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течне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С</a:t>
            </a:r>
            <a:r>
              <a:rPr lang="en-US" b="1" dirty="0" err="1" smtClean="0">
                <a:latin typeface="Palatino Linotype" pitchFamily="18" charset="0"/>
              </a:rPr>
              <a:t>ерум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течност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која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остаје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после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уклањања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фактора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коагулације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крви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sr-Latn-RS" dirty="0" smtClean="0">
                <a:latin typeface="Palatino Linotype" pitchFamily="18" charset="0"/>
              </a:rPr>
              <a:t>(</a:t>
            </a:r>
            <a:r>
              <a:rPr lang="en-US" dirty="0" err="1" smtClean="0">
                <a:latin typeface="Palatino Linotype" pitchFamily="18" charset="0"/>
              </a:rPr>
              <a:t>згрушавања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r>
              <a:rPr lang="en-US" dirty="0">
                <a:latin typeface="Palatino Linotype" pitchFamily="18" charset="0"/>
              </a:rPr>
              <a:t>) и </a:t>
            </a:r>
            <a:r>
              <a:rPr lang="en-US" dirty="0" err="1">
                <a:latin typeface="Palatino Linotype" pitchFamily="18" charset="0"/>
              </a:rPr>
              <a:t>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садржи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фибриноген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али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садржи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остале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протеине</a:t>
            </a:r>
            <a:r>
              <a:rPr lang="sr-Latn-RS" dirty="0" smtClean="0">
                <a:latin typeface="Palatino Linotype" pitchFamily="18" charset="0"/>
              </a:rPr>
              <a:t>,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албумин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>
                <a:latin typeface="Palatino Linotype" pitchFamily="18" charset="0"/>
              </a:rPr>
              <a:t>имуноглобулине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К</a:t>
            </a:r>
            <a:r>
              <a:rPr lang="en-US" b="1" dirty="0" err="1" smtClean="0">
                <a:latin typeface="Palatino Linotype" pitchFamily="18" charset="0"/>
              </a:rPr>
              <a:t>рвне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en-US" b="1" dirty="0" err="1" smtClean="0">
                <a:latin typeface="Palatino Linotype" pitchFamily="18" charset="0"/>
              </a:rPr>
              <a:t>компоненте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делови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који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издвајају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неком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од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физичких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метода</a:t>
            </a:r>
            <a:r>
              <a:rPr lang="sr-Latn-RS" dirty="0" smtClean="0">
                <a:latin typeface="Palatino Linotype" pitchFamily="18" charset="0"/>
              </a:rPr>
              <a:t>: 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плазма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smtClean="0">
                <a:latin typeface="Palatino Linotype" pitchFamily="18" charset="0"/>
              </a:rPr>
              <a:t>ER</a:t>
            </a:r>
            <a:r>
              <a:rPr lang="en-US" dirty="0">
                <a:latin typeface="Palatino Linotype" pitchFamily="18" charset="0"/>
              </a:rPr>
              <a:t>. , TR., </a:t>
            </a:r>
            <a:r>
              <a:rPr lang="en-US" dirty="0" smtClean="0">
                <a:latin typeface="Palatino Linotype" pitchFamily="18" charset="0"/>
              </a:rPr>
              <a:t>Le</a:t>
            </a:r>
            <a:endParaRPr lang="sr-Latn-RS" dirty="0" smtClean="0">
              <a:latin typeface="Palatino Linotype" pitchFamily="18" charset="0"/>
            </a:endParaRP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К</a:t>
            </a:r>
            <a:r>
              <a:rPr lang="en-US" b="1" dirty="0" err="1" smtClean="0">
                <a:latin typeface="Palatino Linotype" pitchFamily="18" charset="0"/>
              </a:rPr>
              <a:t>рвни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деривати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протеински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препарати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припремљени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из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плазме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применом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неког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од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хемијских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или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физикохемијских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поступака</a:t>
            </a:r>
            <a:r>
              <a:rPr lang="sr-Latn-RS" dirty="0" smtClean="0">
                <a:latin typeface="Palatino Linotype" pitchFamily="18" charset="0"/>
              </a:rPr>
              <a:t>: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албумин</a:t>
            </a:r>
            <a:r>
              <a:rPr lang="en-US" dirty="0" smtClean="0">
                <a:latin typeface="Palatino Linotype" pitchFamily="18" charset="0"/>
              </a:rPr>
              <a:t>,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имуноглобулини</a:t>
            </a:r>
            <a:endParaRPr lang="sr-Latn-RS" dirty="0" smtClean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Обично </a:t>
            </a:r>
            <a:r>
              <a:rPr lang="sr-Cyrl-RS" dirty="0">
                <a:latin typeface="Palatino Linotype" pitchFamily="18" charset="0"/>
              </a:rPr>
              <a:t>се чувају </a:t>
            </a:r>
            <a:r>
              <a:rPr lang="sr-Cyrl-RS" dirty="0" smtClean="0">
                <a:latin typeface="Palatino Linotype" pitchFamily="18" charset="0"/>
              </a:rPr>
              <a:t>деривати</a:t>
            </a:r>
            <a:r>
              <a:rPr lang="sr-Latn-RS" dirty="0">
                <a:latin typeface="Palatino Linotype" pitchFamily="18" charset="0"/>
              </a:rPr>
              <a:t>:</a:t>
            </a:r>
            <a:endParaRPr lang="sr-Latn-RS" dirty="0" smtClean="0">
              <a:latin typeface="Palatino Linotype" pitchFamily="18" charset="0"/>
            </a:endParaRP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Тромбоцити </a:t>
            </a:r>
            <a:r>
              <a:rPr lang="ru-RU" b="0" dirty="0">
                <a:latin typeface="Palatino Linotype" pitchFamily="18" charset="0"/>
              </a:rPr>
              <a:t>пет дана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Еритроцити </a:t>
            </a:r>
            <a:r>
              <a:rPr lang="sr-Latn-RS" b="0" dirty="0" smtClean="0">
                <a:latin typeface="Palatino Linotype" pitchFamily="18" charset="0"/>
              </a:rPr>
              <a:t>-</a:t>
            </a:r>
            <a:r>
              <a:rPr lang="ru-RU" b="0" dirty="0" smtClean="0">
                <a:latin typeface="Palatino Linotype" pitchFamily="18" charset="0"/>
              </a:rPr>
              <a:t>35 </a:t>
            </a:r>
            <a:r>
              <a:rPr lang="ru-RU" b="0" dirty="0">
                <a:latin typeface="Palatino Linotype" pitchFamily="18" charset="0"/>
              </a:rPr>
              <a:t>42 дана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Замрзнута </a:t>
            </a:r>
            <a:r>
              <a:rPr lang="ru-RU" b="0" dirty="0">
                <a:latin typeface="Palatino Linotype" pitchFamily="18" charset="0"/>
              </a:rPr>
              <a:t>свежа плазма </a:t>
            </a:r>
            <a:r>
              <a:rPr lang="sr-Latn-RS" b="0" dirty="0" smtClean="0">
                <a:latin typeface="Palatino Linotype" pitchFamily="18" charset="0"/>
              </a:rPr>
              <a:t>-</a:t>
            </a:r>
            <a:r>
              <a:rPr lang="ru-RU" b="0" dirty="0" smtClean="0">
                <a:latin typeface="Palatino Linotype" pitchFamily="18" charset="0"/>
              </a:rPr>
              <a:t>годину </a:t>
            </a:r>
            <a:r>
              <a:rPr lang="ru-RU" b="0" dirty="0">
                <a:latin typeface="Palatino Linotype" pitchFamily="18" charset="0"/>
              </a:rPr>
              <a:t>дана</a:t>
            </a:r>
          </a:p>
          <a:p>
            <a:pPr algn="just"/>
            <a:endParaRPr lang="en-US" dirty="0" smtClean="0">
              <a:latin typeface="Palatino Linotype" pitchFamily="18" charset="0"/>
            </a:endParaRPr>
          </a:p>
          <a:p>
            <a:pPr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Трансфузија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b="1" dirty="0" smtClean="0">
                <a:latin typeface="Palatino Linotype" pitchFamily="18" charset="0"/>
              </a:rPr>
              <a:t>Д</a:t>
            </a:r>
            <a:r>
              <a:rPr lang="en-US" b="1" dirty="0" err="1" smtClean="0">
                <a:latin typeface="Palatino Linotype" pitchFamily="18" charset="0"/>
              </a:rPr>
              <a:t>ве</a:t>
            </a:r>
            <a:r>
              <a:rPr lang="sr-Cyrl-RS" b="1" dirty="0" smtClean="0">
                <a:latin typeface="Palatino Linotype" pitchFamily="18" charset="0"/>
              </a:rPr>
              <a:t> </a:t>
            </a:r>
            <a:r>
              <a:rPr lang="en-US" b="1" dirty="0" smtClean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основне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групе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трансфузије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зависно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од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извора</a:t>
            </a:r>
            <a:r>
              <a:rPr lang="sr-Cyrl-RS" dirty="0" smtClean="0">
                <a:latin typeface="Palatino Linotype" pitchFamily="18" charset="0"/>
              </a:rPr>
              <a:t>:</a:t>
            </a:r>
          </a:p>
          <a:p>
            <a:pPr lvl="1" algn="just"/>
            <a:r>
              <a:rPr lang="ru-RU" b="0" dirty="0">
                <a:latin typeface="Palatino Linotype" pitchFamily="18" charset="0"/>
              </a:rPr>
              <a:t>хомологна или алогена користи ускладиштену крв других </a:t>
            </a:r>
            <a:r>
              <a:rPr lang="ru-RU" b="0" dirty="0" smtClean="0">
                <a:latin typeface="Palatino Linotype" pitchFamily="18" charset="0"/>
              </a:rPr>
              <a:t>људи</a:t>
            </a:r>
          </a:p>
          <a:p>
            <a:pPr lvl="1" algn="just"/>
            <a:r>
              <a:rPr lang="ru-RU" b="0" dirty="0">
                <a:latin typeface="Palatino Linotype" pitchFamily="18" charset="0"/>
              </a:rPr>
              <a:t>аутологна користи ускладиштену крв самог пацијента</a:t>
            </a:r>
            <a:endParaRPr lang="en-US" b="0" dirty="0" smtClean="0">
              <a:latin typeface="Palatino Linotype" pitchFamily="18" charset="0"/>
            </a:endParaRPr>
          </a:p>
          <a:p>
            <a:pPr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36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П</a:t>
            </a:r>
            <a:r>
              <a:rPr lang="en-US" dirty="0" err="1" smtClean="0">
                <a:latin typeface="Palatino Linotype" pitchFamily="18" charset="0"/>
              </a:rPr>
              <a:t>оступак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узетом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крвљу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О</a:t>
            </a:r>
            <a:r>
              <a:rPr lang="en-US" dirty="0" err="1" smtClean="0">
                <a:latin typeface="Palatino Linotype" pitchFamily="18" charset="0"/>
              </a:rPr>
              <a:t>бавезно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тестирање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јединица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одмах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по</a:t>
            </a:r>
            <a:r>
              <a:rPr lang="en-US" dirty="0">
                <a:latin typeface="Palatino Linotype" pitchFamily="18" charset="0"/>
              </a:rPr>
              <a:t> у </a:t>
            </a:r>
            <a:r>
              <a:rPr lang="en-US" dirty="0" err="1">
                <a:latin typeface="Palatino Linotype" pitchFamily="18" charset="0"/>
              </a:rPr>
              <a:t>зимању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пре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припреме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компонената</a:t>
            </a:r>
            <a:r>
              <a:rPr lang="sr-Latn-RS" dirty="0" smtClean="0">
                <a:latin typeface="Palatino Linotype" pitchFamily="18" charset="0"/>
              </a:rPr>
              <a:t>:</a:t>
            </a:r>
            <a:endParaRPr lang="en-US" dirty="0">
              <a:latin typeface="Palatino Linotype" pitchFamily="18" charset="0"/>
            </a:endParaRPr>
          </a:p>
          <a:p>
            <a:pPr lvl="1" algn="just"/>
            <a:r>
              <a:rPr lang="en-US" b="0" dirty="0" err="1">
                <a:latin typeface="Palatino Linotype" pitchFamily="18" charset="0"/>
              </a:rPr>
              <a:t>крвна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група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smtClean="0">
                <a:latin typeface="Palatino Linotype" pitchFamily="18" charset="0"/>
              </a:rPr>
              <a:t>ABO </a:t>
            </a:r>
            <a:r>
              <a:rPr lang="en-US" b="0" dirty="0" err="1" smtClean="0">
                <a:latin typeface="Palatino Linotype" pitchFamily="18" charset="0"/>
              </a:rPr>
              <a:t>система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крвна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 smtClean="0">
                <a:latin typeface="Palatino Linotype" pitchFamily="18" charset="0"/>
              </a:rPr>
              <a:t>група</a:t>
            </a:r>
            <a:r>
              <a:rPr lang="en-US" b="0" dirty="0">
                <a:latin typeface="Palatino Linotype" pitchFamily="18" charset="0"/>
              </a:rPr>
              <a:t> Rh </a:t>
            </a:r>
            <a:r>
              <a:rPr lang="en-US" b="0" dirty="0" err="1">
                <a:latin typeface="Palatino Linotype" pitchFamily="18" charset="0"/>
              </a:rPr>
              <a:t>система</a:t>
            </a:r>
            <a:r>
              <a:rPr lang="en-US" b="0" dirty="0" smtClean="0">
                <a:latin typeface="Palatino Linotype" pitchFamily="18" charset="0"/>
              </a:rPr>
              <a:t>, а </a:t>
            </a:r>
            <a:r>
              <a:rPr lang="en-US" b="0" dirty="0" err="1" smtClean="0">
                <a:latin typeface="Palatino Linotype" pitchFamily="18" charset="0"/>
              </a:rPr>
              <a:t>за</a:t>
            </a:r>
            <a:r>
              <a:rPr lang="en-US" b="0" dirty="0">
                <a:latin typeface="Palatino Linotype" pitchFamily="18" charset="0"/>
              </a:rPr>
              <a:t> Rh D </a:t>
            </a:r>
            <a:r>
              <a:rPr lang="en-US" b="0" dirty="0" err="1" smtClean="0">
                <a:latin typeface="Palatino Linotype" pitchFamily="18" charset="0"/>
              </a:rPr>
              <a:t>негативне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>
                <a:latin typeface="Palatino Linotype" pitchFamily="18" charset="0"/>
              </a:rPr>
              <a:t>и Rh 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фенотипови</a:t>
            </a:r>
            <a:endParaRPr lang="en-US" b="0" dirty="0" smtClean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присуство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непожељних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нерегуларних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 smtClean="0">
                <a:latin typeface="Palatino Linotype" pitchFamily="18" charset="0"/>
              </a:rPr>
              <a:t>антител</a:t>
            </a:r>
            <a:r>
              <a:rPr lang="sr-Latn-RS" b="0" dirty="0" smtClean="0">
                <a:latin typeface="Palatino Linotype" pitchFamily="18" charset="0"/>
              </a:rPr>
              <a:t>a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присуство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антигена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хепатитис</a:t>
            </a:r>
            <a:r>
              <a:rPr lang="en-US" b="0" dirty="0">
                <a:latin typeface="Palatino Linotype" pitchFamily="18" charset="0"/>
              </a:rPr>
              <a:t> б </a:t>
            </a:r>
            <a:r>
              <a:rPr lang="en-US" b="0" dirty="0" err="1">
                <a:latin typeface="Palatino Linotype" pitchFamily="18" charset="0"/>
              </a:rPr>
              <a:t>вируса</a:t>
            </a:r>
            <a:r>
              <a:rPr lang="en-US" b="0" dirty="0">
                <a:latin typeface="Palatino Linotype" pitchFamily="18" charset="0"/>
              </a:rPr>
              <a:t>  </a:t>
            </a:r>
            <a:r>
              <a:rPr lang="en-US" b="0" dirty="0" err="1">
                <a:latin typeface="Palatino Linotype" pitchFamily="18" charset="0"/>
              </a:rPr>
              <a:t>HBsAg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присуство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антитела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хепатитис</a:t>
            </a:r>
            <a:r>
              <a:rPr lang="en-US" b="0" dirty="0">
                <a:latin typeface="Palatino Linotype" pitchFamily="18" charset="0"/>
              </a:rPr>
              <a:t> ц </a:t>
            </a:r>
            <a:r>
              <a:rPr lang="en-US" b="0" dirty="0" err="1">
                <a:latin typeface="Palatino Linotype" pitchFamily="18" charset="0"/>
              </a:rPr>
              <a:t>вирус</a:t>
            </a:r>
            <a:r>
              <a:rPr lang="en-US" b="0" dirty="0">
                <a:latin typeface="Palatino Linotype" pitchFamily="18" charset="0"/>
              </a:rPr>
              <a:t> anti </a:t>
            </a:r>
            <a:r>
              <a:rPr lang="en-US" b="0" dirty="0" smtClean="0">
                <a:latin typeface="Palatino Linotype" pitchFamily="18" charset="0"/>
              </a:rPr>
              <a:t>HCV</a:t>
            </a:r>
            <a:endParaRPr lang="sr-Latn-RS" b="0" dirty="0" smtClean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присуство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антитела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вирус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хумане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имунодефицијенције</a:t>
            </a:r>
            <a:r>
              <a:rPr lang="en-US" b="0" dirty="0">
                <a:latin typeface="Palatino Linotype" pitchFamily="18" charset="0"/>
              </a:rPr>
              <a:t> anti </a:t>
            </a:r>
            <a:r>
              <a:rPr lang="en-US" b="0" dirty="0" smtClean="0">
                <a:latin typeface="Palatino Linotype" pitchFamily="18" charset="0"/>
              </a:rPr>
              <a:t>HIV</a:t>
            </a:r>
            <a:endParaRPr lang="sr-Latn-RS" b="0" dirty="0" smtClean="0">
              <a:latin typeface="Palatino Linotype" pitchFamily="18" charset="0"/>
            </a:endParaRPr>
          </a:p>
          <a:p>
            <a:pPr lvl="1" algn="just"/>
            <a:r>
              <a:rPr lang="en-US" b="0" dirty="0" err="1" smtClean="0">
                <a:latin typeface="Palatino Linotype" pitchFamily="18" charset="0"/>
              </a:rPr>
              <a:t>присуство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антитела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i="1" dirty="0">
                <a:latin typeface="Palatino Linotype" pitchFamily="18" charset="0"/>
              </a:rPr>
              <a:t>TREPONEMA </a:t>
            </a:r>
            <a:r>
              <a:rPr lang="en-US" b="0" i="1" dirty="0" smtClean="0">
                <a:latin typeface="Palatino Linotype" pitchFamily="18" charset="0"/>
              </a:rPr>
              <a:t>PALLIDUM</a:t>
            </a:r>
            <a:r>
              <a:rPr lang="sr-Latn-RS" b="0" i="1" dirty="0" smtClean="0">
                <a:latin typeface="Palatino Linotype" pitchFamily="18" charset="0"/>
              </a:rPr>
              <a:t> </a:t>
            </a:r>
            <a:r>
              <a:rPr lang="en-US" b="0" dirty="0" err="1" smtClean="0">
                <a:latin typeface="Palatino Linotype" pitchFamily="18" charset="0"/>
              </a:rPr>
              <a:t>сифилис</a:t>
            </a:r>
            <a:endParaRPr lang="en-US" b="0" dirty="0">
              <a:latin typeface="Palatino Linotype" pitchFamily="18" charset="0"/>
            </a:endParaRP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799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err="1">
                <a:latin typeface="Palatino Linotype" pitchFamily="18" charset="0"/>
              </a:rPr>
              <a:t>К</a:t>
            </a:r>
            <a:r>
              <a:rPr lang="en-US" dirty="0" err="1" smtClean="0">
                <a:latin typeface="Palatino Linotype" pitchFamily="18" charset="0"/>
              </a:rPr>
              <a:t>рвне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групе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>
                <a:latin typeface="Palatino Linotype" pitchFamily="18" charset="0"/>
              </a:rPr>
              <a:t>А</a:t>
            </a:r>
            <a:r>
              <a:rPr lang="en-US" dirty="0">
                <a:latin typeface="Palatino Linotype" pitchFamily="18" charset="0"/>
              </a:rPr>
              <a:t>BO </a:t>
            </a:r>
            <a:r>
              <a:rPr lang="sr-Cyrl-RS" dirty="0">
                <a:latin typeface="Palatino Linotype" pitchFamily="18" charset="0"/>
              </a:rPr>
              <a:t>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Rh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систем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098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i="1" dirty="0" smtClean="0">
                <a:latin typeface="Palatino Linotype" pitchFamily="18" charset="0"/>
              </a:rPr>
              <a:t>Landsteiner</a:t>
            </a:r>
            <a:r>
              <a:rPr lang="sr-Cyrl-RS" dirty="0" smtClean="0">
                <a:latin typeface="Palatino Linotype" pitchFamily="18" charset="0"/>
              </a:rPr>
              <a:t> је 1900 године </a:t>
            </a:r>
            <a:r>
              <a:rPr lang="sr-Cyrl-RS" dirty="0">
                <a:latin typeface="Palatino Linotype" pitchFamily="18" charset="0"/>
              </a:rPr>
              <a:t>открио А</a:t>
            </a:r>
            <a:r>
              <a:rPr lang="en-US" dirty="0">
                <a:latin typeface="Palatino Linotype" pitchFamily="18" charset="0"/>
              </a:rPr>
              <a:t>BO </a:t>
            </a:r>
            <a:r>
              <a:rPr lang="sr-Cyrl-RS" dirty="0" smtClean="0">
                <a:latin typeface="Palatino Linotype" pitchFamily="18" charset="0"/>
              </a:rPr>
              <a:t>систем крвих група</a:t>
            </a:r>
          </a:p>
          <a:p>
            <a:pPr algn="just"/>
            <a:r>
              <a:rPr lang="en-US" dirty="0" smtClean="0">
                <a:latin typeface="Palatino Linotype" pitchFamily="18" charset="0"/>
              </a:rPr>
              <a:t>1939/40</a:t>
            </a:r>
            <a:r>
              <a:rPr lang="en-US" dirty="0">
                <a:latin typeface="Palatino Linotype" pitchFamily="18" charset="0"/>
              </a:rPr>
              <a:t>. </a:t>
            </a:r>
            <a:r>
              <a:rPr lang="en-US" dirty="0" err="1">
                <a:latin typeface="Palatino Linotype" pitchFamily="18" charset="0"/>
              </a:rPr>
              <a:t>год</a:t>
            </a:r>
            <a:r>
              <a:rPr lang="en-US" dirty="0">
                <a:latin typeface="Palatino Linotype" pitchFamily="18" charset="0"/>
              </a:rPr>
              <a:t>  </a:t>
            </a:r>
            <a:r>
              <a:rPr lang="en-US" dirty="0" err="1">
                <a:latin typeface="Palatino Linotype" pitchFamily="18" charset="0"/>
              </a:rPr>
              <a:t>други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значајни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систем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еритроцитиних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антигена</a:t>
            </a:r>
            <a:r>
              <a:rPr lang="en-US" dirty="0">
                <a:latin typeface="Palatino Linotype" pitchFamily="18" charset="0"/>
              </a:rPr>
              <a:t> RHESUS </a:t>
            </a:r>
            <a:r>
              <a:rPr lang="en-US" dirty="0" err="1">
                <a:latin typeface="Palatino Linotype" pitchFamily="18" charset="0"/>
              </a:rPr>
              <a:t>фактор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dirty="0" smtClean="0">
                <a:latin typeface="Palatino Linotype" pitchFamily="18" charset="0"/>
              </a:rPr>
              <a:t>Rh </a:t>
            </a:r>
            <a:r>
              <a:rPr lang="en-US" dirty="0">
                <a:latin typeface="Palatino Linotype" pitchFamily="18" charset="0"/>
              </a:rPr>
              <a:t>D</a:t>
            </a:r>
            <a:r>
              <a:rPr lang="sr-Cyrl-RS" dirty="0">
                <a:latin typeface="Palatino Linotype" pitchFamily="18" charset="0"/>
              </a:rPr>
              <a:t>+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особе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садрже</a:t>
            </a:r>
            <a:r>
              <a:rPr lang="en-US" dirty="0">
                <a:latin typeface="Palatino Linotype" pitchFamily="18" charset="0"/>
              </a:rPr>
              <a:t> Rh D </a:t>
            </a:r>
            <a:r>
              <a:rPr lang="en-US" dirty="0" err="1">
                <a:latin typeface="Palatino Linotype" pitchFamily="18" charset="0"/>
              </a:rPr>
              <a:t>антиген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еритроцитима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dirty="0" smtClean="0">
                <a:latin typeface="Palatino Linotype" pitchFamily="18" charset="0"/>
              </a:rPr>
              <a:t>Rh </a:t>
            </a:r>
            <a:r>
              <a:rPr lang="en-US" dirty="0">
                <a:latin typeface="Palatino Linotype" pitchFamily="18" charset="0"/>
              </a:rPr>
              <a:t>D</a:t>
            </a:r>
            <a:r>
              <a:rPr lang="sr-Cyrl-RS" dirty="0">
                <a:latin typeface="Palatino Linotype" pitchFamily="18" charset="0"/>
              </a:rPr>
              <a:t>-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особе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садрже</a:t>
            </a:r>
            <a:r>
              <a:rPr lang="en-US" dirty="0">
                <a:latin typeface="Palatino Linotype" pitchFamily="18" charset="0"/>
              </a:rPr>
              <a:t> Rh D </a:t>
            </a:r>
            <a:r>
              <a:rPr lang="en-US" dirty="0" err="1">
                <a:latin typeface="Palatino Linotype" pitchFamily="18" charset="0"/>
              </a:rPr>
              <a:t>антиген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еритроцитима</a:t>
            </a:r>
            <a:r>
              <a:rPr lang="sr-Cyrl-RS" dirty="0" smtClean="0">
                <a:latin typeface="Palatino Linotype" pitchFamily="18" charset="0"/>
              </a:rPr>
              <a:t> (око 15% светске популације)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657600"/>
            <a:ext cx="5514975" cy="328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17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Венско крварење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Лагано истиче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Јаче крвари доњи део крвног суда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Тамно-црвене боје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Лакше се зауставља у односу на артеријско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4002633"/>
            <a:ext cx="9144000" cy="285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04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6096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Индикације за примену трансфузије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Снањени волумен циркулишуће крви услед: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Крвављења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Опекотина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Анемије- смањен број еритроцита и концентрације хемоглобина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Недостатак фактора коагулације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68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" y="457200"/>
            <a:ext cx="7777162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 smtClean="0">
                <a:latin typeface="Palatino Linotype" pitchFamily="18" charset="0"/>
              </a:rPr>
              <a:t>Претрансфузијски тестови </a:t>
            </a:r>
            <a:r>
              <a:rPr lang="sr-Cyrl-RS" dirty="0">
                <a:latin typeface="Palatino Linotype" pitchFamily="18" charset="0"/>
              </a:rPr>
              <a:t>и избор </a:t>
            </a:r>
            <a:r>
              <a:rPr lang="sr-Cyrl-RS" dirty="0" smtClean="0">
                <a:latin typeface="Palatino Linotype" pitchFamily="18" charset="0"/>
              </a:rPr>
              <a:t>крви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Испитивање крви </a:t>
            </a:r>
            <a:r>
              <a:rPr lang="sr-Cyrl-RS" dirty="0">
                <a:latin typeface="Palatino Linotype" pitchFamily="18" charset="0"/>
              </a:rPr>
              <a:t>и даваоца и </a:t>
            </a:r>
            <a:r>
              <a:rPr lang="sr-Cyrl-RS" dirty="0" smtClean="0">
                <a:latin typeface="Palatino Linotype" pitchFamily="18" charset="0"/>
              </a:rPr>
              <a:t>примаоца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Одређивање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ru-RU" dirty="0" smtClean="0">
                <a:latin typeface="Palatino Linotype" pitchFamily="18" charset="0"/>
              </a:rPr>
              <a:t>крвне </a:t>
            </a:r>
            <a:r>
              <a:rPr lang="ru-RU" dirty="0">
                <a:latin typeface="Palatino Linotype" pitchFamily="18" charset="0"/>
              </a:rPr>
              <a:t>групе </a:t>
            </a:r>
            <a:r>
              <a:rPr lang="sr-Latn-RS" dirty="0" smtClean="0">
                <a:latin typeface="Palatino Linotype" pitchFamily="18" charset="0"/>
              </a:rPr>
              <a:t>ABO </a:t>
            </a:r>
            <a:r>
              <a:rPr lang="ru-RU" dirty="0" smtClean="0">
                <a:latin typeface="Palatino Linotype" pitchFamily="18" charset="0"/>
              </a:rPr>
              <a:t>и </a:t>
            </a:r>
            <a:r>
              <a:rPr lang="sr-Latn-RS" dirty="0" smtClean="0">
                <a:latin typeface="Palatino Linotype" pitchFamily="18" charset="0"/>
              </a:rPr>
              <a:t>Rh D </a:t>
            </a:r>
            <a:r>
              <a:rPr lang="ru-RU" dirty="0" smtClean="0">
                <a:latin typeface="Palatino Linotype" pitchFamily="18" charset="0"/>
              </a:rPr>
              <a:t>система </a:t>
            </a:r>
            <a:r>
              <a:rPr lang="sr-Cyrl-RS" dirty="0" smtClean="0">
                <a:latin typeface="Palatino Linotype" pitchFamily="18" charset="0"/>
              </a:rPr>
              <a:t>и </a:t>
            </a:r>
            <a:r>
              <a:rPr lang="sr-Cyrl-RS" dirty="0">
                <a:latin typeface="Palatino Linotype" pitchFamily="18" charset="0"/>
              </a:rPr>
              <a:t>присуства непожељних </a:t>
            </a:r>
            <a:r>
              <a:rPr lang="sr-Cyrl-RS" dirty="0" smtClean="0">
                <a:latin typeface="Palatino Linotype" pitchFamily="18" charset="0"/>
              </a:rPr>
              <a:t>антитела (аутоантитела)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Унакрсне пробе </a:t>
            </a:r>
            <a:r>
              <a:rPr lang="sr-Cyrl-RS" dirty="0">
                <a:latin typeface="Palatino Linotype" pitchFamily="18" charset="0"/>
              </a:rPr>
              <a:t>тест компатибилности, </a:t>
            </a:r>
            <a:r>
              <a:rPr lang="sr-Cyrl-RS" dirty="0" smtClean="0">
                <a:latin typeface="Palatino Linotype" pitchFamily="18" charset="0"/>
              </a:rPr>
              <a:t>подношљивости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или интерреакција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је последња </a:t>
            </a:r>
            <a:r>
              <a:rPr lang="sr-Cyrl-RS" dirty="0">
                <a:latin typeface="Palatino Linotype" pitchFamily="18" charset="0"/>
              </a:rPr>
              <a:t>провера којом се у служби </a:t>
            </a:r>
            <a:r>
              <a:rPr lang="sr-Cyrl-RS" dirty="0" smtClean="0">
                <a:latin typeface="Palatino Linotype" pitchFamily="18" charset="0"/>
              </a:rPr>
              <a:t>трансфузије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потврђује </a:t>
            </a:r>
            <a:r>
              <a:rPr lang="sr-Cyrl-RS" dirty="0">
                <a:latin typeface="Palatino Linotype" pitchFamily="18" charset="0"/>
              </a:rPr>
              <a:t>да крв или компонента одабрана на </a:t>
            </a:r>
            <a:r>
              <a:rPr lang="sr-Cyrl-RS" dirty="0" smtClean="0">
                <a:latin typeface="Palatino Linotype" pitchFamily="18" charset="0"/>
              </a:rPr>
              <a:t>основу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крвних </a:t>
            </a:r>
            <a:r>
              <a:rPr lang="sr-Cyrl-RS" dirty="0">
                <a:latin typeface="Palatino Linotype" pitchFamily="18" charset="0"/>
              </a:rPr>
              <a:t>група одговара примаоцу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Спречава имунолошка </a:t>
            </a:r>
            <a:r>
              <a:rPr lang="sr-Cyrl-RS" dirty="0">
                <a:latin typeface="Palatino Linotype" pitchFamily="18" charset="0"/>
              </a:rPr>
              <a:t>реакција примаоца на крв даваоца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Крв даваоца </a:t>
            </a:r>
            <a:r>
              <a:rPr lang="sr-Cyrl-RS" dirty="0">
                <a:latin typeface="Palatino Linotype" pitchFamily="18" charset="0"/>
              </a:rPr>
              <a:t>и примаоца треба да буде исте </a:t>
            </a:r>
            <a:r>
              <a:rPr lang="sr-Latn-RS" dirty="0">
                <a:latin typeface="Palatino Linotype" pitchFamily="18" charset="0"/>
              </a:rPr>
              <a:t>ABO </a:t>
            </a:r>
            <a:r>
              <a:rPr lang="ru-RU" dirty="0">
                <a:latin typeface="Palatino Linotype" pitchFamily="18" charset="0"/>
              </a:rPr>
              <a:t>и </a:t>
            </a:r>
            <a:r>
              <a:rPr lang="sr-Latn-RS" dirty="0">
                <a:latin typeface="Palatino Linotype" pitchFamily="18" charset="0"/>
              </a:rPr>
              <a:t>Rh D </a:t>
            </a:r>
            <a:r>
              <a:rPr lang="sr-Cyrl-RS" dirty="0" smtClean="0">
                <a:latin typeface="Palatino Linotype" pitchFamily="18" charset="0"/>
              </a:rPr>
              <a:t>крвнегупе </a:t>
            </a:r>
            <a:r>
              <a:rPr lang="sr-Cyrl-RS" dirty="0">
                <a:latin typeface="Palatino Linotype" pitchFamily="18" charset="0"/>
              </a:rPr>
              <a:t>када је могуће</a:t>
            </a:r>
            <a:endParaRPr lang="en-US" dirty="0">
              <a:latin typeface="Palatino Linotype" pitchFamily="18" charset="0"/>
            </a:endParaRPr>
          </a:p>
          <a:p>
            <a:pPr algn="just"/>
            <a:endParaRPr lang="en-US" dirty="0">
              <a:latin typeface="Palatino Linotype" pitchFamily="18" charset="0"/>
            </a:endParaRPr>
          </a:p>
          <a:p>
            <a:pPr algn="just"/>
            <a:endParaRPr lang="sr-Latn-RS" dirty="0" smtClean="0">
              <a:latin typeface="Palatino Linotype" pitchFamily="18" charset="0"/>
            </a:endParaRPr>
          </a:p>
          <a:p>
            <a:pPr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40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Ц</a:t>
            </a:r>
            <a:r>
              <a:rPr lang="en-US" dirty="0" err="1" smtClean="0">
                <a:latin typeface="Palatino Linotype" pitchFamily="18" charset="0"/>
              </a:rPr>
              <a:t>ел</a:t>
            </a:r>
            <a:r>
              <a:rPr lang="sr-Cyrl-RS" dirty="0" smtClean="0">
                <a:latin typeface="Palatino Linotype" pitchFamily="18" charset="0"/>
              </a:rPr>
              <a:t>а</a:t>
            </a:r>
            <a:r>
              <a:rPr lang="en-US" dirty="0" smtClean="0">
                <a:latin typeface="Palatino Linotype" pitchFamily="18" charset="0"/>
              </a:rPr>
              <a:t> (</a:t>
            </a:r>
            <a:r>
              <a:rPr lang="en-US" dirty="0" err="1" smtClean="0">
                <a:latin typeface="Palatino Linotype" pitchFamily="18" charset="0"/>
              </a:rPr>
              <a:t>пун</a:t>
            </a:r>
            <a:r>
              <a:rPr lang="sr-Cyrl-RS" dirty="0" smtClean="0">
                <a:latin typeface="Palatino Linotype" pitchFamily="18" charset="0"/>
              </a:rPr>
              <a:t>а)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крв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Примена </a:t>
            </a:r>
            <a:r>
              <a:rPr lang="en-US" dirty="0" err="1">
                <a:latin typeface="Palatino Linotype" pitchFamily="18" charset="0"/>
              </a:rPr>
              <a:t>целе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(</a:t>
            </a:r>
            <a:r>
              <a:rPr lang="en-US" dirty="0" err="1" smtClean="0">
                <a:latin typeface="Palatino Linotype" pitchFamily="18" charset="0"/>
              </a:rPr>
              <a:t>пуне</a:t>
            </a:r>
            <a:r>
              <a:rPr lang="sr-Cyrl-RS" dirty="0" smtClean="0">
                <a:latin typeface="Palatino Linotype" pitchFamily="18" charset="0"/>
              </a:rPr>
              <a:t>)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је индикована код:</a:t>
            </a:r>
          </a:p>
          <a:p>
            <a:pPr lvl="1" algn="just"/>
            <a:r>
              <a:rPr lang="en-US" b="0" dirty="0" err="1">
                <a:latin typeface="Palatino Linotype" pitchFamily="18" charset="0"/>
              </a:rPr>
              <a:t>ексангвинотрансфузије</a:t>
            </a:r>
            <a:r>
              <a:rPr lang="en-US" b="0" dirty="0">
                <a:latin typeface="Palatino Linotype" pitchFamily="18" charset="0"/>
              </a:rPr>
              <a:t> у </a:t>
            </a:r>
            <a:r>
              <a:rPr lang="en-US" b="0" dirty="0" err="1">
                <a:latin typeface="Palatino Linotype" pitchFamily="18" charset="0"/>
              </a:rPr>
              <a:t>новорођенчета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ru-RU" b="0" dirty="0">
                <a:latin typeface="Palatino Linotype" pitchFamily="18" charset="0"/>
              </a:rPr>
              <a:t>неонатална </a:t>
            </a:r>
            <a:r>
              <a:rPr lang="ru-RU" b="0" dirty="0" smtClean="0">
                <a:latin typeface="Palatino Linotype" pitchFamily="18" charset="0"/>
              </a:rPr>
              <a:t>трансфузија- </a:t>
            </a:r>
            <a:r>
              <a:rPr lang="ru-RU" b="0" dirty="0">
                <a:latin typeface="Palatino Linotype" pitchFamily="18" charset="0"/>
              </a:rPr>
              <a:t>мање од 4 </a:t>
            </a:r>
            <a:r>
              <a:rPr lang="ru-RU" b="0" dirty="0" smtClean="0">
                <a:latin typeface="Palatino Linotype" pitchFamily="18" charset="0"/>
              </a:rPr>
              <a:t>-5 </a:t>
            </a:r>
            <a:r>
              <a:rPr lang="ru-RU" b="0" dirty="0">
                <a:latin typeface="Palatino Linotype" pitchFamily="18" charset="0"/>
              </a:rPr>
              <a:t>дана стара </a:t>
            </a:r>
            <a:r>
              <a:rPr lang="ru-RU" b="0" dirty="0" smtClean="0">
                <a:latin typeface="Palatino Linotype" pitchFamily="18" charset="0"/>
              </a:rPr>
              <a:t>крв</a:t>
            </a:r>
          </a:p>
          <a:p>
            <a:pPr lvl="1" algn="just"/>
            <a:r>
              <a:rPr lang="en-US" b="0" dirty="0" err="1">
                <a:latin typeface="Palatino Linotype" pitchFamily="18" charset="0"/>
              </a:rPr>
              <a:t>кардиохируршке</a:t>
            </a:r>
            <a:r>
              <a:rPr lang="en-US" b="0" dirty="0">
                <a:latin typeface="Palatino Linotype" pitchFamily="18" charset="0"/>
              </a:rPr>
              <a:t> и </a:t>
            </a:r>
            <a:r>
              <a:rPr lang="en-US" b="0" dirty="0" err="1">
                <a:latin typeface="Palatino Linotype" pitchFamily="18" charset="0"/>
              </a:rPr>
              <a:t>васкуларне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операције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нормализује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 smtClean="0">
                <a:latin typeface="Palatino Linotype" pitchFamily="18" charset="0"/>
              </a:rPr>
              <a:t>интравскуларни</a:t>
            </a:r>
            <a:r>
              <a:rPr lang="sr-Cyrl-R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циркулишући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 smtClean="0">
                <a:latin typeface="Palatino Linotype" pitchFamily="18" charset="0"/>
              </a:rPr>
              <a:t>волумен</a:t>
            </a:r>
            <a:endParaRPr lang="en-US" b="0" dirty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Предности примене: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О</a:t>
            </a:r>
            <a:r>
              <a:rPr lang="en-US" b="0" dirty="0" err="1" smtClean="0">
                <a:latin typeface="Palatino Linotype" pitchFamily="18" charset="0"/>
              </a:rPr>
              <a:t>безбеђује</a:t>
            </a:r>
            <a:r>
              <a:rPr lang="en-US" b="0" dirty="0" smtClean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трансорт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кисеоника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en-US" b="0" dirty="0" err="1">
                <a:latin typeface="Palatino Linotype" pitchFamily="18" charset="0"/>
              </a:rPr>
              <a:t>ткивима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Потпомаже </a:t>
            </a:r>
            <a:r>
              <a:rPr lang="en-US" b="0" dirty="0" err="1" smtClean="0">
                <a:latin typeface="Palatino Linotype" pitchFamily="18" charset="0"/>
              </a:rPr>
              <a:t>хемостаз</a:t>
            </a:r>
            <a:r>
              <a:rPr lang="sr-Cyrl-RS" b="0" dirty="0" smtClean="0">
                <a:latin typeface="Palatino Linotype" pitchFamily="18" charset="0"/>
              </a:rPr>
              <a:t>и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endParaRPr lang="sr-Cyrl-RS" dirty="0" smtClean="0">
              <a:latin typeface="Palatino Linotype" pitchFamily="18" charset="0"/>
            </a:endParaRPr>
          </a:p>
          <a:p>
            <a:pPr lvl="1"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86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Д</a:t>
            </a:r>
            <a:r>
              <a:rPr lang="en-US" dirty="0" err="1" smtClean="0">
                <a:latin typeface="Palatino Linotype" pitchFamily="18" charset="0"/>
              </a:rPr>
              <a:t>еплазматисана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крв</a:t>
            </a:r>
            <a:r>
              <a:rPr lang="sr-Cyrl-RS" dirty="0">
                <a:latin typeface="Palatino Linotype" pitchFamily="18" charset="0"/>
              </a:rPr>
              <a:t>-</a:t>
            </a:r>
            <a:r>
              <a:rPr lang="en-US" dirty="0" err="1" smtClean="0">
                <a:latin typeface="Palatino Linotype" pitchFamily="18" charset="0"/>
              </a:rPr>
              <a:t>еритроцити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7777162" cy="4968875"/>
          </a:xfrm>
        </p:spPr>
        <p:txBody>
          <a:bodyPr>
            <a:normAutofit fontScale="925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Добија се </a:t>
            </a:r>
            <a:r>
              <a:rPr lang="en-US" dirty="0" err="1" smtClean="0">
                <a:latin typeface="Palatino Linotype" pitchFamily="18" charset="0"/>
              </a:rPr>
              <a:t>уклањање</a:t>
            </a:r>
            <a:r>
              <a:rPr lang="sr-Cyrl-RS" dirty="0" smtClean="0">
                <a:latin typeface="Palatino Linotype" pitchFamily="18" charset="0"/>
              </a:rPr>
              <a:t>м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одређеног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волумена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плазме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(</a:t>
            </a:r>
            <a:r>
              <a:rPr lang="en-US" dirty="0" err="1" smtClean="0">
                <a:latin typeface="Palatino Linotype" pitchFamily="18" charset="0"/>
              </a:rPr>
              <a:t>око</a:t>
            </a:r>
            <a:r>
              <a:rPr lang="en-US" dirty="0" smtClean="0">
                <a:latin typeface="Palatino Linotype" pitchFamily="18" charset="0"/>
              </a:rPr>
              <a:t> 2/3) </a:t>
            </a:r>
            <a:r>
              <a:rPr lang="en-US" dirty="0" err="1" smtClean="0">
                <a:latin typeface="Palatino Linotype" pitchFamily="18" charset="0"/>
              </a:rPr>
              <a:t>из</a:t>
            </a:r>
            <a:r>
              <a:rPr lang="sr-Cyrl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јединице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целе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центрифугирањем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или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седиментисањем</a:t>
            </a:r>
            <a:endParaRPr lang="sr-Cyrl-RS" dirty="0" smtClean="0">
              <a:latin typeface="Palatino Linotype" pitchFamily="18" charset="0"/>
            </a:endParaRPr>
          </a:p>
          <a:p>
            <a:pPr algn="just"/>
            <a:r>
              <a:rPr lang="ru-RU" dirty="0" smtClean="0">
                <a:latin typeface="Palatino Linotype" pitchFamily="18" charset="0"/>
              </a:rPr>
              <a:t>Дужина чувања 21-35 дана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Јединица ове крви </a:t>
            </a:r>
            <a:r>
              <a:rPr lang="ru-RU" dirty="0">
                <a:latin typeface="Palatino Linotype" pitchFamily="18" charset="0"/>
              </a:rPr>
              <a:t>има волумен од 200 250 </a:t>
            </a:r>
            <a:r>
              <a:rPr lang="en-US" dirty="0" smtClean="0">
                <a:latin typeface="Palatino Linotype" pitchFamily="18" charset="0"/>
              </a:rPr>
              <a:t>ml</a:t>
            </a:r>
            <a:r>
              <a:rPr lang="sr-Cyrl-RS" dirty="0" smtClean="0">
                <a:latin typeface="Palatino Linotype" pitchFamily="18" charset="0"/>
              </a:rPr>
              <a:t> (смањује се укупни волумен)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Уклања се </a:t>
            </a:r>
            <a:r>
              <a:rPr lang="ru-RU" dirty="0">
                <a:latin typeface="Palatino Linotype" pitchFamily="18" charset="0"/>
              </a:rPr>
              <a:t>вишак к</a:t>
            </a:r>
            <a:r>
              <a:rPr lang="ru-RU" dirty="0" smtClean="0">
                <a:latin typeface="Palatino Linotype" pitchFamily="18" charset="0"/>
              </a:rPr>
              <a:t>онзерванса (цитрата), </a:t>
            </a:r>
            <a:r>
              <a:rPr lang="en-US" dirty="0" smtClean="0">
                <a:latin typeface="Palatino Linotype" pitchFamily="18" charset="0"/>
              </a:rPr>
              <a:t>Na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smtClean="0">
                <a:latin typeface="Palatino Linotype" pitchFamily="18" charset="0"/>
              </a:rPr>
              <a:t>K</a:t>
            </a:r>
            <a:endParaRPr lang="sr-Cyrl-RS" dirty="0" smtClean="0">
              <a:latin typeface="Palatino Linotype" pitchFamily="18" charset="0"/>
            </a:endParaRPr>
          </a:p>
          <a:p>
            <a:pPr algn="just"/>
            <a:r>
              <a:rPr lang="ru-RU" dirty="0" smtClean="0">
                <a:latin typeface="Palatino Linotype" pitchFamily="18" charset="0"/>
              </a:rPr>
              <a:t>Смањује се </a:t>
            </a:r>
            <a:r>
              <a:rPr lang="ru-RU" dirty="0">
                <a:latin typeface="Palatino Linotype" pitchFamily="18" charset="0"/>
              </a:rPr>
              <a:t>титар </a:t>
            </a:r>
            <a:r>
              <a:rPr lang="ru-RU" dirty="0" smtClean="0">
                <a:latin typeface="Palatino Linotype" pitchFamily="18" charset="0"/>
              </a:rPr>
              <a:t>анти-А </a:t>
            </a:r>
            <a:r>
              <a:rPr lang="ru-RU" dirty="0">
                <a:latin typeface="Palatino Linotype" pitchFamily="18" charset="0"/>
              </a:rPr>
              <a:t>и </a:t>
            </a:r>
            <a:r>
              <a:rPr lang="ru-RU" dirty="0" smtClean="0">
                <a:latin typeface="Palatino Linotype" pitchFamily="18" charset="0"/>
              </a:rPr>
              <a:t>анти-В антитела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Једна јединица </a:t>
            </a:r>
            <a:r>
              <a:rPr lang="sr-Cyrl-RS" dirty="0" smtClean="0">
                <a:latin typeface="Palatino Linotype" pitchFamily="18" charset="0"/>
              </a:rPr>
              <a:t>деплазматисаних </a:t>
            </a:r>
            <a:r>
              <a:rPr lang="sr-Latn-RS" dirty="0" smtClean="0">
                <a:latin typeface="Palatino Linotype" pitchFamily="18" charset="0"/>
              </a:rPr>
              <a:t>Er</a:t>
            </a:r>
            <a:r>
              <a:rPr lang="ru-RU" dirty="0" smtClean="0">
                <a:latin typeface="Palatino Linotype" pitchFamily="18" charset="0"/>
              </a:rPr>
              <a:t>. (</a:t>
            </a:r>
            <a:r>
              <a:rPr lang="sr-Latn-RS" dirty="0" smtClean="0">
                <a:latin typeface="Palatino Linotype" pitchFamily="18" charset="0"/>
              </a:rPr>
              <a:t>Hct-</a:t>
            </a:r>
            <a:r>
              <a:rPr lang="ru-RU" dirty="0" smtClean="0">
                <a:latin typeface="Palatino Linotype" pitchFamily="18" charset="0"/>
              </a:rPr>
              <a:t>70</a:t>
            </a:r>
            <a:r>
              <a:rPr lang="sr-Latn-RS" dirty="0" smtClean="0">
                <a:latin typeface="Palatino Linotype" pitchFamily="18" charset="0"/>
              </a:rPr>
              <a:t>-</a:t>
            </a:r>
            <a:r>
              <a:rPr lang="ru-RU" dirty="0" smtClean="0">
                <a:latin typeface="Palatino Linotype" pitchFamily="18" charset="0"/>
              </a:rPr>
              <a:t>80</a:t>
            </a:r>
            <a:r>
              <a:rPr lang="ru-RU" dirty="0">
                <a:latin typeface="Palatino Linotype" pitchFamily="18" charset="0"/>
              </a:rPr>
              <a:t>%) повећава ниво хемоглобина за 10 </a:t>
            </a:r>
            <a:r>
              <a:rPr lang="sr-Latn-RS" dirty="0" smtClean="0">
                <a:latin typeface="Palatino Linotype" pitchFamily="18" charset="0"/>
              </a:rPr>
              <a:t>g/l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1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04800"/>
            <a:ext cx="7777162" cy="762000"/>
          </a:xfrm>
          <a:solidFill>
            <a:schemeClr val="accent4">
              <a:lumMod val="10000"/>
              <a:lumOff val="9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sr-Cyrl-RS" sz="3200" dirty="0" smtClean="0">
                <a:latin typeface="Palatino Linotype" pitchFamily="18" charset="0"/>
              </a:rPr>
              <a:t>П</a:t>
            </a:r>
            <a:r>
              <a:rPr lang="en-US" sz="3200" dirty="0" err="1" smtClean="0">
                <a:latin typeface="Palatino Linotype" pitchFamily="18" charset="0"/>
              </a:rPr>
              <a:t>римена</a:t>
            </a:r>
            <a:r>
              <a:rPr lang="en-US" sz="3200" dirty="0" smtClean="0">
                <a:latin typeface="Palatino Linotype" pitchFamily="18" charset="0"/>
              </a:rPr>
              <a:t> </a:t>
            </a:r>
            <a:r>
              <a:rPr lang="en-US" sz="3200" dirty="0" err="1">
                <a:latin typeface="Palatino Linotype" pitchFamily="18" charset="0"/>
              </a:rPr>
              <a:t>целе</a:t>
            </a:r>
            <a:r>
              <a:rPr lang="en-US" sz="3200" dirty="0">
                <a:latin typeface="Palatino Linotype" pitchFamily="18" charset="0"/>
              </a:rPr>
              <a:t> </a:t>
            </a:r>
            <a:r>
              <a:rPr lang="en-US" sz="3200" dirty="0" err="1">
                <a:latin typeface="Palatino Linotype" pitchFamily="18" charset="0"/>
              </a:rPr>
              <a:t>пуне</a:t>
            </a:r>
            <a:r>
              <a:rPr lang="en-US" sz="3200" dirty="0">
                <a:latin typeface="Palatino Linotype" pitchFamily="18" charset="0"/>
              </a:rPr>
              <a:t> </a:t>
            </a:r>
            <a:r>
              <a:rPr lang="en-US" sz="3200" dirty="0" err="1">
                <a:latin typeface="Palatino Linotype" pitchFamily="18" charset="0"/>
              </a:rPr>
              <a:t>крви</a:t>
            </a:r>
            <a:r>
              <a:rPr lang="en-US" sz="3200" dirty="0">
                <a:latin typeface="Palatino Linotype" pitchFamily="18" charset="0"/>
              </a:rPr>
              <a:t> у </a:t>
            </a:r>
            <a:r>
              <a:rPr lang="en-US" sz="3200" dirty="0" err="1">
                <a:latin typeface="Palatino Linotype" pitchFamily="18" charset="0"/>
              </a:rPr>
              <a:t>односу</a:t>
            </a:r>
            <a:r>
              <a:rPr lang="en-US" sz="3200" dirty="0">
                <a:latin typeface="Palatino Linotype" pitchFamily="18" charset="0"/>
              </a:rPr>
              <a:t> </a:t>
            </a:r>
            <a:r>
              <a:rPr lang="en-US" sz="3200" dirty="0" err="1">
                <a:latin typeface="Palatino Linotype" pitchFamily="18" charset="0"/>
              </a:rPr>
              <a:t>на</a:t>
            </a:r>
            <a:r>
              <a:rPr lang="en-US" sz="3200" dirty="0">
                <a:latin typeface="Palatino Linotype" pitchFamily="18" charset="0"/>
              </a:rPr>
              <a:t> </a:t>
            </a:r>
            <a:r>
              <a:rPr lang="en-US" sz="3200" dirty="0" err="1" smtClean="0">
                <a:latin typeface="Palatino Linotype" pitchFamily="18" charset="0"/>
              </a:rPr>
              <a:t>деплазматизовану</a:t>
            </a:r>
            <a:r>
              <a:rPr lang="sr-Cyrl-RS" sz="3200" dirty="0" smtClean="0">
                <a:latin typeface="Palatino Linotype" pitchFamily="18" charset="0"/>
              </a:rPr>
              <a:t> крв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Цела крв садржи:</a:t>
            </a:r>
          </a:p>
          <a:p>
            <a:pPr lvl="1" algn="just"/>
            <a:r>
              <a:rPr lang="en-US" b="0" dirty="0" smtClean="0">
                <a:latin typeface="Palatino Linotype" pitchFamily="18" charset="0"/>
              </a:rPr>
              <a:t>3x </a:t>
            </a:r>
            <a:r>
              <a:rPr lang="en-US" b="0" dirty="0" err="1">
                <a:latin typeface="Palatino Linotype" pitchFamily="18" charset="0"/>
              </a:rPr>
              <a:t>више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sr-Cyrl-RS" b="0" dirty="0" smtClean="0">
                <a:latin typeface="Palatino Linotype" pitchFamily="18" charset="0"/>
              </a:rPr>
              <a:t>јона </a:t>
            </a:r>
            <a:r>
              <a:rPr lang="en-US" b="0" dirty="0" err="1" smtClean="0">
                <a:latin typeface="Palatino Linotype" pitchFamily="18" charset="0"/>
              </a:rPr>
              <a:t>натријума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ru-RU" b="0" dirty="0">
                <a:latin typeface="Palatino Linotype" pitchFamily="18" charset="0"/>
              </a:rPr>
              <a:t>неколико пута више </a:t>
            </a:r>
            <a:r>
              <a:rPr lang="sr-Cyrl-RS" b="0" dirty="0">
                <a:latin typeface="Palatino Linotype" pitchFamily="18" charset="0"/>
              </a:rPr>
              <a:t>јона </a:t>
            </a:r>
            <a:r>
              <a:rPr lang="ru-RU" b="0" dirty="0" smtClean="0">
                <a:latin typeface="Palatino Linotype" pitchFamily="18" charset="0"/>
              </a:rPr>
              <a:t>калијума</a:t>
            </a:r>
            <a:endParaRPr lang="ru-RU" b="0" dirty="0">
              <a:latin typeface="Palatino Linotype" pitchFamily="18" charset="0"/>
            </a:endParaRP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3x </a:t>
            </a:r>
            <a:r>
              <a:rPr lang="ru-RU" b="0" dirty="0">
                <a:latin typeface="Palatino Linotype" pitchFamily="18" charset="0"/>
              </a:rPr>
              <a:t>више јона водоника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20x </a:t>
            </a:r>
            <a:r>
              <a:rPr lang="ru-RU" b="0" dirty="0">
                <a:latin typeface="Palatino Linotype" pitchFamily="18" charset="0"/>
              </a:rPr>
              <a:t>више амонијака и млечне киселине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10x </a:t>
            </a:r>
            <a:r>
              <a:rPr lang="ru-RU" b="0" dirty="0">
                <a:latin typeface="Palatino Linotype" pitchFamily="18" charset="0"/>
              </a:rPr>
              <a:t>више слободног хемоглобина</a:t>
            </a:r>
          </a:p>
          <a:p>
            <a:pPr lvl="1" algn="just"/>
            <a:r>
              <a:rPr lang="ru-RU" b="0" dirty="0" smtClean="0">
                <a:latin typeface="Palatino Linotype" pitchFamily="18" charset="0"/>
              </a:rPr>
              <a:t>функције </a:t>
            </a:r>
            <a:r>
              <a:rPr lang="ru-RU" b="0" dirty="0">
                <a:latin typeface="Palatino Linotype" pitchFamily="18" charset="0"/>
              </a:rPr>
              <a:t>тромбоцита се </a:t>
            </a:r>
            <a:r>
              <a:rPr lang="ru-RU" b="0" dirty="0" smtClean="0">
                <a:latin typeface="Palatino Linotype" pitchFamily="18" charset="0"/>
              </a:rPr>
              <a:t>погоршавају </a:t>
            </a:r>
            <a:r>
              <a:rPr lang="ru-RU" b="0" dirty="0">
                <a:latin typeface="Palatino Linotype" pitchFamily="18" charset="0"/>
              </a:rPr>
              <a:t>већ после </a:t>
            </a:r>
            <a:r>
              <a:rPr lang="ru-RU" b="0" dirty="0" smtClean="0">
                <a:latin typeface="Palatino Linotype" pitchFamily="18" charset="0"/>
              </a:rPr>
              <a:t>6</a:t>
            </a:r>
            <a:r>
              <a:rPr lang="sr-Latn-RS" b="0" dirty="0" smtClean="0">
                <a:latin typeface="Palatino Linotype" pitchFamily="18" charset="0"/>
              </a:rPr>
              <a:t>h</a:t>
            </a:r>
            <a:r>
              <a:rPr lang="ru-RU" b="0" dirty="0" smtClean="0">
                <a:latin typeface="Palatino Linotype" pitchFamily="18" charset="0"/>
              </a:rPr>
              <a:t> </a:t>
            </a:r>
            <a:r>
              <a:rPr lang="ru-RU" b="0" dirty="0">
                <a:latin typeface="Palatino Linotype" pitchFamily="18" charset="0"/>
              </a:rPr>
              <a:t>од </a:t>
            </a:r>
            <a:r>
              <a:rPr lang="ru-RU" b="0" dirty="0" smtClean="0">
                <a:latin typeface="Palatino Linotype" pitchFamily="18" charset="0"/>
              </a:rPr>
              <a:t>узимања</a:t>
            </a:r>
            <a:r>
              <a:rPr lang="sr-Latn-RS" b="0" dirty="0" smtClean="0">
                <a:latin typeface="Palatino Linotype" pitchFamily="18" charset="0"/>
              </a:rPr>
              <a:t> </a:t>
            </a:r>
            <a:r>
              <a:rPr lang="ru-RU" b="0" dirty="0" smtClean="0">
                <a:latin typeface="Palatino Linotype" pitchFamily="18" charset="0"/>
              </a:rPr>
              <a:t>крви</a:t>
            </a:r>
            <a:endParaRPr lang="ru-RU" b="0" dirty="0">
              <a:latin typeface="Palatino Linotype" pitchFamily="18" charset="0"/>
            </a:endParaRPr>
          </a:p>
          <a:p>
            <a:pPr lvl="1" algn="just"/>
            <a:r>
              <a:rPr lang="ru-RU" b="0" dirty="0">
                <a:latin typeface="Palatino Linotype" pitchFamily="18" charset="0"/>
              </a:rPr>
              <a:t>виабилност леукоцита опада нагло после </a:t>
            </a:r>
            <a:r>
              <a:rPr lang="ru-RU" b="0" dirty="0" smtClean="0">
                <a:latin typeface="Palatino Linotype" pitchFamily="18" charset="0"/>
              </a:rPr>
              <a:t>24</a:t>
            </a:r>
            <a:r>
              <a:rPr lang="sr-Latn-RS" b="0" dirty="0" smtClean="0">
                <a:latin typeface="Palatino Linotype" pitchFamily="18" charset="0"/>
              </a:rPr>
              <a:t>h</a:t>
            </a:r>
            <a:endParaRPr lang="ru-RU" b="0" dirty="0">
              <a:latin typeface="Palatino Linotype" pitchFamily="18" charset="0"/>
            </a:endParaRPr>
          </a:p>
          <a:p>
            <a:pPr lvl="1" algn="just"/>
            <a:r>
              <a:rPr lang="ru-RU" b="0" dirty="0">
                <a:latin typeface="Palatino Linotype" pitchFamily="18" charset="0"/>
              </a:rPr>
              <a:t>опада активност </a:t>
            </a:r>
            <a:r>
              <a:rPr lang="sr-Latn-RS" b="0" dirty="0" smtClean="0">
                <a:latin typeface="Palatino Linotype" pitchFamily="18" charset="0"/>
              </a:rPr>
              <a:t>V</a:t>
            </a:r>
            <a:r>
              <a:rPr lang="ru-RU" b="0" dirty="0" smtClean="0">
                <a:latin typeface="Palatino Linotype" pitchFamily="18" charset="0"/>
              </a:rPr>
              <a:t> и</a:t>
            </a:r>
            <a:r>
              <a:rPr lang="sr-Latn-RS" b="0" dirty="0" smtClean="0">
                <a:latin typeface="Palatino Linotype" pitchFamily="18" charset="0"/>
              </a:rPr>
              <a:t>VIII </a:t>
            </a:r>
            <a:r>
              <a:rPr lang="ru-RU" b="0" dirty="0" smtClean="0">
                <a:latin typeface="Palatino Linotype" pitchFamily="18" charset="0"/>
              </a:rPr>
              <a:t>фактора </a:t>
            </a:r>
            <a:r>
              <a:rPr lang="ru-RU" b="0" dirty="0">
                <a:latin typeface="Palatino Linotype" pitchFamily="18" charset="0"/>
              </a:rPr>
              <a:t>коагулације</a:t>
            </a:r>
          </a:p>
          <a:p>
            <a:pPr lvl="1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5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Индикације за примену деплазматисане крви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Л</a:t>
            </a:r>
            <a:r>
              <a:rPr lang="en-US" dirty="0" err="1" smtClean="0">
                <a:latin typeface="Palatino Linotype" pitchFamily="18" charset="0"/>
              </a:rPr>
              <a:t>ечење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дефицита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еритроцита</a:t>
            </a:r>
            <a:r>
              <a:rPr lang="sr-Cyrl-RS" dirty="0" smtClean="0">
                <a:latin typeface="Palatino Linotype" pitchFamily="18" charset="0"/>
              </a:rPr>
              <a:t>:</a:t>
            </a:r>
          </a:p>
          <a:p>
            <a:pPr lvl="1" algn="just"/>
            <a:r>
              <a:rPr lang="en-US" b="0" dirty="0" err="1">
                <a:latin typeface="Palatino Linotype" pitchFamily="18" charset="0"/>
              </a:rPr>
              <a:t>анемије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sr-Latn-RS" b="0" dirty="0" smtClean="0">
                <a:latin typeface="Palatino Linotype" pitchFamily="18" charset="0"/>
              </a:rPr>
              <a:t>Hg </a:t>
            </a:r>
            <a:r>
              <a:rPr lang="en-US" b="0" dirty="0" smtClean="0">
                <a:latin typeface="Palatino Linotype" pitchFamily="18" charset="0"/>
              </a:rPr>
              <a:t>70 </a:t>
            </a:r>
            <a:r>
              <a:rPr lang="sr-Latn-RS" b="0" dirty="0" smtClean="0">
                <a:latin typeface="Palatino Linotype" pitchFamily="18" charset="0"/>
              </a:rPr>
              <a:t>g/L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en-US" b="0" dirty="0" err="1">
                <a:latin typeface="Palatino Linotype" pitchFamily="18" charset="0"/>
              </a:rPr>
              <a:t>операција</a:t>
            </a:r>
            <a:r>
              <a:rPr lang="en-US" b="0" dirty="0">
                <a:latin typeface="Palatino Linotype" pitchFamily="18" charset="0"/>
              </a:rPr>
              <a:t> </a:t>
            </a:r>
            <a:r>
              <a:rPr lang="sr-Latn-RS" b="0" dirty="0">
                <a:latin typeface="Palatino Linotype" pitchFamily="18" charset="0"/>
              </a:rPr>
              <a:t>Hg </a:t>
            </a:r>
            <a:r>
              <a:rPr lang="en-US" b="0" dirty="0" smtClean="0">
                <a:latin typeface="Palatino Linotype" pitchFamily="18" charset="0"/>
              </a:rPr>
              <a:t>100 </a:t>
            </a:r>
            <a:r>
              <a:rPr lang="sr-Latn-RS" b="0" dirty="0">
                <a:latin typeface="Palatino Linotype" pitchFamily="18" charset="0"/>
              </a:rPr>
              <a:t>g/L</a:t>
            </a:r>
            <a:endParaRPr lang="en-US" b="0" dirty="0">
              <a:latin typeface="Palatino Linotype" pitchFamily="18" charset="0"/>
            </a:endParaRPr>
          </a:p>
          <a:p>
            <a:pPr algn="just"/>
            <a:r>
              <a:rPr lang="en-US" dirty="0" err="1">
                <a:latin typeface="Palatino Linotype" pitchFamily="18" charset="0"/>
              </a:rPr>
              <a:t>цироза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јетре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уремија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анемијом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dirty="0" err="1">
                <a:latin typeface="Palatino Linotype" pitchFamily="18" charset="0"/>
              </a:rPr>
              <a:t>ексангвинотрансфузија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новорођенчета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dirty="0" err="1">
                <a:latin typeface="Palatino Linotype" pitchFamily="18" charset="0"/>
              </a:rPr>
              <a:t>масивне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опекотине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хиперкалијемијом</a:t>
            </a:r>
            <a:endParaRPr lang="en-US" dirty="0">
              <a:latin typeface="Palatino Linotype" pitchFamily="18" charset="0"/>
            </a:endParaRPr>
          </a:p>
          <a:p>
            <a:pPr algn="just"/>
            <a:r>
              <a:rPr lang="en-US" dirty="0" err="1">
                <a:latin typeface="Palatino Linotype" pitchFamily="18" charset="0"/>
              </a:rPr>
              <a:t>хируршко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акутно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крвављење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започети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са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еритроцитима</a:t>
            </a:r>
            <a:r>
              <a:rPr lang="en-US" dirty="0">
                <a:latin typeface="Palatino Linotype" pitchFamily="18" charset="0"/>
              </a:rPr>
              <a:t> и </a:t>
            </a:r>
            <a:r>
              <a:rPr lang="en-US" dirty="0" err="1" smtClean="0">
                <a:latin typeface="Palatino Linotype" pitchFamily="18" charset="0"/>
              </a:rPr>
              <a:t>неким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растворима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за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надокнаду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волумена</a:t>
            </a:r>
            <a:endParaRPr lang="en-US" dirty="0">
              <a:latin typeface="Palatino Linotype" pitchFamily="18" charset="0"/>
            </a:endParaRPr>
          </a:p>
          <a:p>
            <a:endParaRPr lang="en-US" dirty="0" smtClean="0">
              <a:latin typeface="Palatino Linotype" pitchFamily="18" charset="0"/>
            </a:endParaRP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09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sr-Cyrl-RS" sz="3200" b="1" dirty="0" smtClean="0">
                <a:latin typeface="Palatino Linotype" pitchFamily="18" charset="0"/>
              </a:rPr>
              <a:t>И</a:t>
            </a:r>
            <a:r>
              <a:rPr lang="en-US" sz="3200" b="1" dirty="0" err="1" smtClean="0">
                <a:latin typeface="Palatino Linotype" pitchFamily="18" charset="0"/>
              </a:rPr>
              <a:t>спрани</a:t>
            </a:r>
            <a:r>
              <a:rPr lang="sr-Latn-RS" sz="3200" b="1" dirty="0" smtClean="0">
                <a:latin typeface="Palatino Linotype" pitchFamily="18" charset="0"/>
              </a:rPr>
              <a:t> </a:t>
            </a:r>
            <a:r>
              <a:rPr lang="en-US" sz="3200" b="1" dirty="0" err="1" smtClean="0">
                <a:latin typeface="Palatino Linotype" pitchFamily="18" charset="0"/>
              </a:rPr>
              <a:t>или</a:t>
            </a:r>
            <a:r>
              <a:rPr lang="en-US" sz="3200" b="1" dirty="0" smtClean="0">
                <a:latin typeface="Palatino Linotype" pitchFamily="18" charset="0"/>
              </a:rPr>
              <a:t> </a:t>
            </a:r>
            <a:r>
              <a:rPr lang="en-US" sz="3200" b="1" dirty="0" err="1">
                <a:latin typeface="Palatino Linotype" pitchFamily="18" charset="0"/>
              </a:rPr>
              <a:t>опрани</a:t>
            </a:r>
            <a:r>
              <a:rPr lang="en-US" sz="3200" b="1" dirty="0">
                <a:latin typeface="Palatino Linotype" pitchFamily="18" charset="0"/>
              </a:rPr>
              <a:t> </a:t>
            </a:r>
            <a:r>
              <a:rPr lang="en-US" sz="3200" b="1" dirty="0" err="1" smtClean="0">
                <a:latin typeface="Palatino Linotype" pitchFamily="18" charset="0"/>
              </a:rPr>
              <a:t>еритроцити</a:t>
            </a:r>
            <a:endParaRPr lang="en-US" sz="32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7777162" cy="4968875"/>
          </a:xfrm>
        </p:spPr>
        <p:txBody>
          <a:bodyPr>
            <a:normAutofit/>
          </a:bodyPr>
          <a:lstStyle/>
          <a:p>
            <a:pPr algn="just"/>
            <a:r>
              <a:rPr lang="sr-Cyrl-RS" sz="2800" dirty="0" smtClean="0">
                <a:latin typeface="Palatino Linotype" pitchFamily="18" charset="0"/>
              </a:rPr>
              <a:t>У</a:t>
            </a:r>
            <a:r>
              <a:rPr lang="en-US" sz="2800" dirty="0" err="1" smtClean="0">
                <a:latin typeface="Palatino Linotype" pitchFamily="18" charset="0"/>
              </a:rPr>
              <a:t>клоњена</a:t>
            </a:r>
            <a:r>
              <a:rPr lang="sr-Latn-RS" sz="2800" dirty="0" smtClean="0">
                <a:latin typeface="Palatino Linotype" pitchFamily="18" charset="0"/>
              </a:rPr>
              <a:t> </a:t>
            </a:r>
            <a:r>
              <a:rPr lang="en-US" sz="2800" dirty="0" err="1" smtClean="0">
                <a:latin typeface="Palatino Linotype" pitchFamily="18" charset="0"/>
              </a:rPr>
              <a:t>плазма</a:t>
            </a:r>
            <a:r>
              <a:rPr lang="en-US" sz="2800" dirty="0" smtClean="0">
                <a:latin typeface="Palatino Linotype" pitchFamily="18" charset="0"/>
              </a:rPr>
              <a:t> </a:t>
            </a:r>
            <a:r>
              <a:rPr lang="en-US" sz="2800" dirty="0">
                <a:latin typeface="Palatino Linotype" pitchFamily="18" charset="0"/>
              </a:rPr>
              <a:t>и </a:t>
            </a:r>
            <a:r>
              <a:rPr lang="en-US" sz="2800" dirty="0" err="1">
                <a:latin typeface="Palatino Linotype" pitchFamily="18" charset="0"/>
              </a:rPr>
              <a:t>већина</a:t>
            </a:r>
            <a:r>
              <a:rPr lang="en-US" sz="2800" dirty="0">
                <a:latin typeface="Palatino Linotype" pitchFamily="18" charset="0"/>
              </a:rPr>
              <a:t> </a:t>
            </a:r>
            <a:r>
              <a:rPr lang="en-US" sz="2800" dirty="0" err="1">
                <a:latin typeface="Palatino Linotype" pitchFamily="18" charset="0"/>
              </a:rPr>
              <a:t>леукоцита</a:t>
            </a:r>
            <a:r>
              <a:rPr lang="en-US" sz="2800" dirty="0">
                <a:latin typeface="Palatino Linotype" pitchFamily="18" charset="0"/>
              </a:rPr>
              <a:t> и </a:t>
            </a:r>
            <a:r>
              <a:rPr lang="en-US" sz="2800" dirty="0" err="1" smtClean="0">
                <a:latin typeface="Palatino Linotype" pitchFamily="18" charset="0"/>
              </a:rPr>
              <a:t>тромбоцита</a:t>
            </a:r>
            <a:endParaRPr lang="sr-Latn-RS" sz="2800" dirty="0" smtClean="0">
              <a:latin typeface="Palatino Linotype" pitchFamily="18" charset="0"/>
            </a:endParaRPr>
          </a:p>
          <a:p>
            <a:pPr lvl="1" algn="just"/>
            <a:r>
              <a:rPr lang="sr-Cyrl-RS" sz="2400" b="0" dirty="0" smtClean="0">
                <a:latin typeface="Palatino Linotype" pitchFamily="18" charset="0"/>
              </a:rPr>
              <a:t>П</a:t>
            </a:r>
            <a:r>
              <a:rPr lang="en-US" sz="2400" b="0" dirty="0" err="1" smtClean="0">
                <a:latin typeface="Palatino Linotype" pitchFamily="18" charset="0"/>
              </a:rPr>
              <a:t>рање</a:t>
            </a:r>
            <a:r>
              <a:rPr lang="sr-Latn-RS" sz="2400" b="0" dirty="0" smtClean="0">
                <a:latin typeface="Palatino Linotype" pitchFamily="18" charset="0"/>
              </a:rPr>
              <a:t> </a:t>
            </a:r>
            <a:r>
              <a:rPr lang="en-US" sz="2400" b="0" dirty="0" err="1" smtClean="0">
                <a:latin typeface="Palatino Linotype" pitchFamily="18" charset="0"/>
              </a:rPr>
              <a:t>еритроцита</a:t>
            </a:r>
            <a:r>
              <a:rPr lang="en-US" sz="2400" b="0" dirty="0" smtClean="0">
                <a:latin typeface="Palatino Linotype" pitchFamily="18" charset="0"/>
              </a:rPr>
              <a:t> </a:t>
            </a:r>
            <a:r>
              <a:rPr lang="en-US" sz="2400" b="0" dirty="0" err="1">
                <a:latin typeface="Palatino Linotype" pitchFamily="18" charset="0"/>
              </a:rPr>
              <a:t>стерилним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sr-Cyrl-RS" sz="2400" b="0" dirty="0" smtClean="0">
                <a:latin typeface="Palatino Linotype" pitchFamily="18" charset="0"/>
              </a:rPr>
              <a:t>и </a:t>
            </a:r>
            <a:r>
              <a:rPr lang="en-US" sz="2400" b="0" dirty="0" err="1" smtClean="0">
                <a:latin typeface="Palatino Linotype" pitchFamily="18" charset="0"/>
              </a:rPr>
              <a:t>апирогеним</a:t>
            </a:r>
            <a:r>
              <a:rPr lang="en-US" sz="2400" b="0" dirty="0" smtClean="0">
                <a:latin typeface="Palatino Linotype" pitchFamily="18" charset="0"/>
              </a:rPr>
              <a:t> </a:t>
            </a:r>
            <a:r>
              <a:rPr lang="en-US" sz="2400" b="0" dirty="0" err="1">
                <a:latin typeface="Palatino Linotype" pitchFamily="18" charset="0"/>
              </a:rPr>
              <a:t>изотоничним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en-US" sz="2400" b="0" dirty="0" err="1">
                <a:latin typeface="Palatino Linotype" pitchFamily="18" charset="0"/>
              </a:rPr>
              <a:t>раствором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sr-Latn-RS" sz="2400" b="0" dirty="0" smtClean="0">
                <a:latin typeface="Palatino Linotype" pitchFamily="18" charset="0"/>
              </a:rPr>
              <a:t>NaCl</a:t>
            </a:r>
            <a:endParaRPr lang="sr-Cyrl-RS" sz="2400" b="0" dirty="0" smtClean="0">
              <a:latin typeface="Palatino Linotype" pitchFamily="18" charset="0"/>
            </a:endParaRP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Индикација за примену:</a:t>
            </a:r>
          </a:p>
          <a:p>
            <a:pPr lvl="1" algn="just"/>
            <a:r>
              <a:rPr lang="en-US" sz="2400" b="0" dirty="0" err="1">
                <a:latin typeface="Palatino Linotype" pitchFamily="18" charset="0"/>
              </a:rPr>
              <a:t>анемија</a:t>
            </a:r>
            <a:r>
              <a:rPr lang="en-US" sz="2400" b="0" dirty="0">
                <a:latin typeface="Palatino Linotype" pitchFamily="18" charset="0"/>
              </a:rPr>
              <a:t> у </a:t>
            </a:r>
            <a:r>
              <a:rPr lang="en-US" sz="2400" b="0" dirty="0" err="1">
                <a:latin typeface="Palatino Linotype" pitchFamily="18" charset="0"/>
              </a:rPr>
              <a:t>болесника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en-US" sz="2400" b="0" dirty="0" err="1">
                <a:latin typeface="Palatino Linotype" pitchFamily="18" charset="0"/>
              </a:rPr>
              <a:t>осетљивих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en-US" sz="2400" b="0" dirty="0" err="1">
                <a:latin typeface="Palatino Linotype" pitchFamily="18" charset="0"/>
              </a:rPr>
              <a:t>на</a:t>
            </a:r>
            <a:r>
              <a:rPr lang="en-US" sz="2400" b="0" dirty="0">
                <a:latin typeface="Palatino Linotype" pitchFamily="18" charset="0"/>
              </a:rPr>
              <a:t> </a:t>
            </a:r>
            <a:r>
              <a:rPr lang="en-US" sz="2400" b="0" dirty="0" err="1" smtClean="0">
                <a:latin typeface="Palatino Linotype" pitchFamily="18" charset="0"/>
              </a:rPr>
              <a:t>плазму</a:t>
            </a:r>
            <a:endParaRPr lang="sr-Cyrl-RS" sz="2400" b="0" dirty="0" smtClean="0">
              <a:latin typeface="Palatino Linotype" pitchFamily="18" charset="0"/>
            </a:endParaRP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Од припреме би требало применити унутар 24</a:t>
            </a:r>
            <a:r>
              <a:rPr lang="sr-Latn-RS" sz="2800" dirty="0" smtClean="0">
                <a:latin typeface="Palatino Linotype" pitchFamily="18" charset="0"/>
              </a:rPr>
              <a:t>h</a:t>
            </a:r>
            <a:r>
              <a:rPr lang="sr-Cyrl-RS" sz="2800" dirty="0" smtClean="0">
                <a:latin typeface="Palatino Linotype" pitchFamily="18" charset="0"/>
              </a:rPr>
              <a:t> </a:t>
            </a: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Запемина опраних еритроцита је 200</a:t>
            </a:r>
            <a:r>
              <a:rPr lang="sr-Latn-RS" sz="2800" dirty="0" smtClean="0">
                <a:latin typeface="Palatino Linotype" pitchFamily="18" charset="0"/>
              </a:rPr>
              <a:t>ml</a:t>
            </a:r>
            <a:endParaRPr lang="en-US" sz="2800" dirty="0">
              <a:latin typeface="Palatino Linotype" pitchFamily="18" charset="0"/>
            </a:endParaRPr>
          </a:p>
          <a:p>
            <a:pPr lvl="1" algn="just"/>
            <a:endParaRPr lang="en-US" sz="2400" dirty="0" smtClean="0">
              <a:latin typeface="Palatino Linotype" pitchFamily="18" charset="0"/>
            </a:endParaRPr>
          </a:p>
          <a:p>
            <a:pPr algn="just"/>
            <a:endParaRPr lang="en-US" sz="2800" dirty="0">
              <a:latin typeface="Palatino Linotype" pitchFamily="18" charset="0"/>
            </a:endParaRPr>
          </a:p>
          <a:p>
            <a:pPr algn="just"/>
            <a:endParaRPr lang="en-US" sz="28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78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3600" b="1" dirty="0" smtClean="0">
                <a:latin typeface="Palatino Linotype" pitchFamily="18" charset="0"/>
              </a:rPr>
              <a:t>Р</a:t>
            </a:r>
            <a:r>
              <a:rPr lang="en-US" sz="3600" b="1" dirty="0" err="1" smtClean="0">
                <a:latin typeface="Palatino Linotype" pitchFamily="18" charset="0"/>
              </a:rPr>
              <a:t>есуспендовани</a:t>
            </a:r>
            <a:r>
              <a:rPr lang="sr-Latn-RS" sz="3600" b="1" dirty="0" smtClean="0">
                <a:latin typeface="Palatino Linotype" pitchFamily="18" charset="0"/>
              </a:rPr>
              <a:t> </a:t>
            </a:r>
            <a:r>
              <a:rPr lang="en-US" sz="3600" b="1" dirty="0" err="1" smtClean="0">
                <a:latin typeface="Palatino Linotype" pitchFamily="18" charset="0"/>
              </a:rPr>
              <a:t>еритроцити</a:t>
            </a:r>
            <a:endParaRPr lang="en-US" sz="3600" b="1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" y="1600200"/>
            <a:ext cx="7777162" cy="4968875"/>
          </a:xfrm>
        </p:spPr>
        <p:txBody>
          <a:bodyPr/>
          <a:lstStyle/>
          <a:p>
            <a:pPr algn="just"/>
            <a:r>
              <a:rPr lang="ru-RU" dirty="0" smtClean="0">
                <a:latin typeface="Palatino Linotype" pitchFamily="18" charset="0"/>
              </a:rPr>
              <a:t>Припрема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ru-RU" dirty="0" smtClean="0">
                <a:latin typeface="Palatino Linotype" pitchFamily="18" charset="0"/>
              </a:rPr>
              <a:t>додатком физиолошког раствора</a:t>
            </a:r>
            <a:r>
              <a:rPr lang="sr-Latn-RS" dirty="0" smtClean="0">
                <a:latin typeface="Palatino Linotype" pitchFamily="18" charset="0"/>
              </a:rPr>
              <a:t>:</a:t>
            </a:r>
            <a:r>
              <a:rPr lang="ru-RU" dirty="0">
                <a:latin typeface="Palatino Linotype" pitchFamily="18" charset="0"/>
              </a:rPr>
              <a:t> </a:t>
            </a:r>
            <a:r>
              <a:rPr lang="ru-RU" dirty="0" smtClean="0">
                <a:latin typeface="Palatino Linotype" pitchFamily="18" charset="0"/>
              </a:rPr>
              <a:t>200 </a:t>
            </a:r>
            <a:r>
              <a:rPr lang="sr-Latn-RS" dirty="0" smtClean="0">
                <a:latin typeface="Palatino Linotype" pitchFamily="18" charset="0"/>
              </a:rPr>
              <a:t>ml Er </a:t>
            </a:r>
            <a:r>
              <a:rPr lang="ru-RU" dirty="0" smtClean="0">
                <a:latin typeface="Palatino Linotype" pitchFamily="18" charset="0"/>
              </a:rPr>
              <a:t>и </a:t>
            </a:r>
            <a:r>
              <a:rPr lang="ru-RU" dirty="0">
                <a:latin typeface="Palatino Linotype" pitchFamily="18" charset="0"/>
              </a:rPr>
              <a:t>100 </a:t>
            </a:r>
            <a:r>
              <a:rPr lang="sr-Latn-RS" dirty="0" smtClean="0">
                <a:latin typeface="Palatino Linotype" pitchFamily="18" charset="0"/>
              </a:rPr>
              <a:t>ml </a:t>
            </a:r>
            <a:r>
              <a:rPr lang="ru-RU" dirty="0" smtClean="0">
                <a:latin typeface="Palatino Linotype" pitchFamily="18" charset="0"/>
              </a:rPr>
              <a:t>раствора</a:t>
            </a:r>
            <a:r>
              <a:rPr lang="sr-Latn-RS" dirty="0" smtClean="0">
                <a:latin typeface="Palatino Linotype" pitchFamily="18" charset="0"/>
              </a:rPr>
              <a:t> NaCl; </a:t>
            </a:r>
            <a:r>
              <a:rPr lang="sr-Cyrl-RS" dirty="0" smtClean="0">
                <a:latin typeface="Palatino Linotype" pitchFamily="18" charset="0"/>
              </a:rPr>
              <a:t>као и додатком </a:t>
            </a:r>
            <a:r>
              <a:rPr lang="ru-RU" dirty="0" smtClean="0">
                <a:latin typeface="Palatino Linotype" pitchFamily="18" charset="0"/>
              </a:rPr>
              <a:t>раствора сорбитола, аденина, глукозе и манитола</a:t>
            </a:r>
            <a:endParaRPr lang="ru-RU" dirty="0">
              <a:latin typeface="Palatino Linotype" pitchFamily="18" charset="0"/>
            </a:endParaRPr>
          </a:p>
          <a:p>
            <a:pPr algn="just"/>
            <a:r>
              <a:rPr lang="ru-RU" dirty="0" smtClean="0">
                <a:latin typeface="Palatino Linotype" pitchFamily="18" charset="0"/>
              </a:rPr>
              <a:t>Продужавају терапијску употребу еритроцита на 35-42 дана</a:t>
            </a:r>
          </a:p>
          <a:p>
            <a:pPr algn="just"/>
            <a:r>
              <a:rPr lang="sr-Latn-RS" dirty="0" smtClean="0">
                <a:latin typeface="Palatino Linotype" pitchFamily="18" charset="0"/>
              </a:rPr>
              <a:t>Hct-</a:t>
            </a:r>
            <a:r>
              <a:rPr lang="ru-RU" dirty="0" smtClean="0">
                <a:latin typeface="Palatino Linotype" pitchFamily="18" charset="0"/>
              </a:rPr>
              <a:t>50</a:t>
            </a:r>
            <a:r>
              <a:rPr lang="ru-RU" dirty="0">
                <a:latin typeface="Palatino Linotype" pitchFamily="18" charset="0"/>
              </a:rPr>
              <a:t>%</a:t>
            </a:r>
          </a:p>
          <a:p>
            <a:pPr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32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Свежа замрзнута плазма (СЗП)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" y="1447800"/>
            <a:ext cx="7777162" cy="4968875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Palatino Linotype" pitchFamily="18" charset="0"/>
              </a:rPr>
              <a:t>Плазма издвојена из јединице конзервисане свеже крви</a:t>
            </a:r>
          </a:p>
          <a:p>
            <a:pPr algn="just"/>
            <a:r>
              <a:rPr lang="ru-RU" sz="2800" dirty="0" smtClean="0">
                <a:latin typeface="Palatino Linotype" pitchFamily="18" charset="0"/>
              </a:rPr>
              <a:t>Садржи факторе коагулације, фибринолизе и комплементе, протеине и имуноглобулине</a:t>
            </a:r>
          </a:p>
          <a:p>
            <a:pPr algn="just"/>
            <a:r>
              <a:rPr lang="ru-RU" sz="2800" dirty="0" smtClean="0">
                <a:latin typeface="Palatino Linotype" pitchFamily="18" charset="0"/>
              </a:rPr>
              <a:t>Једна јединица СЗП садржи 400</a:t>
            </a:r>
            <a:r>
              <a:rPr lang="sr-Latn-RS" sz="2800" dirty="0" smtClean="0">
                <a:latin typeface="Palatino Linotype" pitchFamily="18" charset="0"/>
              </a:rPr>
              <a:t>mg </a:t>
            </a:r>
            <a:r>
              <a:rPr lang="sr-Cyrl-RS" sz="2800" dirty="0" smtClean="0">
                <a:latin typeface="Palatino Linotype" pitchFamily="18" charset="0"/>
              </a:rPr>
              <a:t>фибриногена и 200 и.ј. осталих фактора</a:t>
            </a: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Волумен СЗП је од </a:t>
            </a:r>
            <a:r>
              <a:rPr lang="en-US" sz="2800" dirty="0" smtClean="0">
                <a:latin typeface="Palatino Linotype" pitchFamily="18" charset="0"/>
              </a:rPr>
              <a:t>200</a:t>
            </a:r>
            <a:r>
              <a:rPr lang="sr-Cyrl-RS" sz="2800" dirty="0" smtClean="0">
                <a:latin typeface="Palatino Linotype" pitchFamily="18" charset="0"/>
              </a:rPr>
              <a:t>-</a:t>
            </a:r>
            <a:r>
              <a:rPr lang="en-US" sz="2800" dirty="0" smtClean="0">
                <a:latin typeface="Palatino Linotype" pitchFamily="18" charset="0"/>
              </a:rPr>
              <a:t>250 </a:t>
            </a:r>
            <a:r>
              <a:rPr lang="en-US" sz="2800" dirty="0">
                <a:latin typeface="Palatino Linotype" pitchFamily="18" charset="0"/>
              </a:rPr>
              <a:t>ml</a:t>
            </a:r>
            <a:endParaRPr lang="sr-Cyrl-RS" sz="2800" dirty="0" smtClean="0">
              <a:latin typeface="Palatino Linotype" pitchFamily="18" charset="0"/>
            </a:endParaRPr>
          </a:p>
          <a:p>
            <a:pPr algn="just"/>
            <a:endParaRPr lang="en-US" sz="28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69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Индикације за примену СЗП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777162" cy="4968875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Надокнада  фактора коагулације код урођеног или стеченог дефицита појединачних или истовремено више фактора </a:t>
            </a:r>
            <a:r>
              <a:rPr lang="en-US" dirty="0" smtClean="0">
                <a:latin typeface="Palatino Linotype" pitchFamily="18" charset="0"/>
              </a:rPr>
              <a:t>(II, V, VII, VIII, IX, X,</a:t>
            </a:r>
            <a:r>
              <a:rPr lang="sr-Cyrl-RS" dirty="0" smtClean="0">
                <a:latin typeface="Palatino Linotype" pitchFamily="18" charset="0"/>
              </a:rPr>
              <a:t> </a:t>
            </a:r>
            <a:r>
              <a:rPr lang="en-US" dirty="0" smtClean="0">
                <a:latin typeface="Palatino Linotype" pitchFamily="18" charset="0"/>
              </a:rPr>
              <a:t>XI, XII, XIII)</a:t>
            </a:r>
            <a:endParaRPr lang="sr-Cyrl-RS" dirty="0" smtClean="0">
              <a:latin typeface="Palatino Linotype" pitchFamily="18" charset="0"/>
            </a:endParaRP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Надокнада фктора коагулације након масивних трансфузија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Предозирање оралне антикоагулантне терапије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Дефицит витамина К са крварењем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Лечење свих коагулопатија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Дисеминована интраваскуларна коагулопатија</a:t>
            </a:r>
          </a:p>
          <a:p>
            <a:pPr marL="0" indent="0" algn="just">
              <a:buNone/>
            </a:pPr>
            <a:endParaRPr lang="sr-Cyrl-RS" dirty="0" smtClean="0">
              <a:latin typeface="Palatino Linotype" pitchFamily="18" charset="0"/>
            </a:endParaRP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ДОЗИРАЊЕ</a:t>
            </a:r>
            <a:r>
              <a:rPr lang="sr-Cyrl-RS" dirty="0" smtClean="0">
                <a:latin typeface="Palatino Linotype" pitchFamily="18" charset="0"/>
              </a:rPr>
              <a:t>: 10</a:t>
            </a:r>
            <a:r>
              <a:rPr lang="sr-Latn-RS" dirty="0" smtClean="0">
                <a:latin typeface="Palatino Linotype" pitchFamily="18" charset="0"/>
              </a:rPr>
              <a:t>ml/kg, </a:t>
            </a:r>
            <a:r>
              <a:rPr lang="sr-Cyrl-RS" dirty="0" smtClean="0">
                <a:latin typeface="Palatino Linotype" pitchFamily="18" charset="0"/>
              </a:rPr>
              <a:t>често је почетна доза 15</a:t>
            </a:r>
            <a:r>
              <a:rPr lang="sr-Latn-RS" dirty="0" smtClean="0">
                <a:latin typeface="Palatino Linotype" pitchFamily="18" charset="0"/>
              </a:rPr>
              <a:t>ml/kg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4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Капиларно крварење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У виду знојења и росе – тачкасто крварење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latin typeface="Palatino Linotype" pitchFamily="18" charset="0"/>
              </a:rPr>
              <a:t> Зауставља се само - лако 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4002633"/>
            <a:ext cx="9144000" cy="2855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745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Криопреципитат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Продукт крви који садржи протеине плазме:</a:t>
            </a:r>
          </a:p>
          <a:p>
            <a:pPr lvl="1" algn="just"/>
            <a:r>
              <a:rPr lang="da-DK" b="0" dirty="0">
                <a:latin typeface="Palatino Linotype" pitchFamily="18" charset="0"/>
              </a:rPr>
              <a:t>F VIII 80 100 i.j.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Фибриноген </a:t>
            </a:r>
            <a:r>
              <a:rPr lang="da-DK" b="0" dirty="0" smtClean="0">
                <a:latin typeface="Palatino Linotype" pitchFamily="18" charset="0"/>
              </a:rPr>
              <a:t>200</a:t>
            </a:r>
            <a:r>
              <a:rPr lang="sr-Cyrl-RS" b="0" dirty="0" smtClean="0">
                <a:latin typeface="Palatino Linotype" pitchFamily="18" charset="0"/>
              </a:rPr>
              <a:t>-</a:t>
            </a:r>
            <a:r>
              <a:rPr lang="da-DK" b="0" dirty="0" smtClean="0">
                <a:latin typeface="Palatino Linotype" pitchFamily="18" charset="0"/>
              </a:rPr>
              <a:t>250 mg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en-US" b="0" i="1" dirty="0" smtClean="0">
                <a:latin typeface="Palatino Linotype" pitchFamily="18" charset="0"/>
              </a:rPr>
              <a:t>Von</a:t>
            </a:r>
            <a:r>
              <a:rPr lang="sr-Cyrl-RS" b="0" i="1" dirty="0" smtClean="0">
                <a:latin typeface="Palatino Linotype" pitchFamily="18" charset="0"/>
              </a:rPr>
              <a:t>-</a:t>
            </a:r>
            <a:r>
              <a:rPr lang="en-US" b="0" i="1" cap="all" dirty="0" err="1" smtClean="0">
                <a:latin typeface="Palatino Linotype" pitchFamily="18" charset="0"/>
              </a:rPr>
              <a:t>w</a:t>
            </a:r>
            <a:r>
              <a:rPr lang="en-US" b="0" i="1" dirty="0" err="1" smtClean="0">
                <a:latin typeface="Palatino Linotype" pitchFamily="18" charset="0"/>
              </a:rPr>
              <a:t>illebrand</a:t>
            </a:r>
            <a:r>
              <a:rPr lang="sr-Cyrl-RS" b="0" i="1" dirty="0" smtClean="0">
                <a:latin typeface="Palatino Linotype" pitchFamily="18" charset="0"/>
              </a:rPr>
              <a:t>-</a:t>
            </a:r>
            <a:r>
              <a:rPr lang="sr-Cyrl-RS" b="0" dirty="0" smtClean="0">
                <a:latin typeface="Palatino Linotype" pitchFamily="18" charset="0"/>
              </a:rPr>
              <a:t>ов</a:t>
            </a:r>
            <a:r>
              <a:rPr lang="en-US" b="0" i="1" dirty="0" smtClean="0">
                <a:latin typeface="Palatino Linotype" pitchFamily="18" charset="0"/>
              </a:rPr>
              <a:t> </a:t>
            </a:r>
            <a:r>
              <a:rPr lang="sr-Cyrl-RS" b="0" dirty="0" smtClean="0">
                <a:latin typeface="Palatino Linotype" pitchFamily="18" charset="0"/>
              </a:rPr>
              <a:t>фактор</a:t>
            </a:r>
            <a:endParaRPr lang="en-US" b="0" dirty="0">
              <a:latin typeface="Palatino Linotype" pitchFamily="18" charset="0"/>
            </a:endParaRPr>
          </a:p>
          <a:p>
            <a:pPr lvl="1" algn="just"/>
            <a:r>
              <a:rPr lang="en-US" b="0" dirty="0">
                <a:latin typeface="Palatino Linotype" pitchFamily="18" charset="0"/>
              </a:rPr>
              <a:t>F </a:t>
            </a:r>
            <a:r>
              <a:rPr lang="en-US" b="0" dirty="0" smtClean="0">
                <a:latin typeface="Palatino Linotype" pitchFamily="18" charset="0"/>
              </a:rPr>
              <a:t>XIII</a:t>
            </a:r>
            <a:endParaRPr lang="sr-Cyrl-RS" b="0" dirty="0" smtClean="0">
              <a:latin typeface="Palatino Linotype" pitchFamily="18" charset="0"/>
            </a:endParaRP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Фибронектин- неопходан у одбрани од бакеријских инфекција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Индикације за примену: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крвављења у вези са хемофилијом тип А, </a:t>
            </a:r>
            <a:r>
              <a:rPr lang="en-US" b="0" i="1" dirty="0" smtClean="0">
                <a:latin typeface="Palatino Linotype" pitchFamily="18" charset="0"/>
              </a:rPr>
              <a:t>Von</a:t>
            </a:r>
            <a:r>
              <a:rPr lang="sr-Cyrl-RS" b="0" i="1" dirty="0">
                <a:latin typeface="Palatino Linotype" pitchFamily="18" charset="0"/>
              </a:rPr>
              <a:t>-</a:t>
            </a:r>
            <a:r>
              <a:rPr lang="en-US" b="0" i="1" cap="all" dirty="0" err="1" smtClean="0">
                <a:latin typeface="Palatino Linotype" pitchFamily="18" charset="0"/>
              </a:rPr>
              <a:t>w</a:t>
            </a:r>
            <a:r>
              <a:rPr lang="en-US" b="0" i="1" dirty="0" err="1" smtClean="0">
                <a:latin typeface="Palatino Linotype" pitchFamily="18" charset="0"/>
              </a:rPr>
              <a:t>illebrand</a:t>
            </a:r>
            <a:r>
              <a:rPr lang="sr-Cyrl-RS" b="0" i="1" dirty="0" smtClean="0">
                <a:latin typeface="Palatino Linotype" pitchFamily="18" charset="0"/>
              </a:rPr>
              <a:t>-овом </a:t>
            </a:r>
            <a:r>
              <a:rPr lang="sr-Cyrl-RS" b="0" dirty="0" smtClean="0">
                <a:latin typeface="Palatino Linotype" pitchFamily="18" charset="0"/>
              </a:rPr>
              <a:t>болешћу, дефицитом </a:t>
            </a:r>
            <a:r>
              <a:rPr lang="en-US" b="0" dirty="0">
                <a:latin typeface="Palatino Linotype" pitchFamily="18" charset="0"/>
              </a:rPr>
              <a:t>F XII </a:t>
            </a:r>
            <a:r>
              <a:rPr lang="sr-Cyrl-RS" b="0" dirty="0" smtClean="0">
                <a:latin typeface="Palatino Linotype" pitchFamily="18" charset="0"/>
              </a:rPr>
              <a:t>и фибриногена 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сепса, тешка траума, опекотине због високог садржаја фибронектина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Дозирање: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1-2 јединице/</a:t>
            </a:r>
            <a:r>
              <a:rPr lang="en-US" b="0" dirty="0">
                <a:latin typeface="Palatino Linotype" pitchFamily="18" charset="0"/>
              </a:rPr>
              <a:t> 10 </a:t>
            </a:r>
            <a:r>
              <a:rPr lang="en-US" b="0" dirty="0" smtClean="0">
                <a:latin typeface="Palatino Linotype" pitchFamily="18" charset="0"/>
              </a:rPr>
              <a:t>kg</a:t>
            </a:r>
            <a:r>
              <a:rPr lang="sr-Cyrl-RS" b="0" dirty="0" smtClean="0">
                <a:latin typeface="Palatino Linotype" pitchFamily="18" charset="0"/>
              </a:rPr>
              <a:t>- засустављање мањих спонтаних крварења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2-3 </a:t>
            </a:r>
            <a:r>
              <a:rPr lang="sr-Cyrl-RS" b="0" dirty="0">
                <a:latin typeface="Palatino Linotype" pitchFamily="18" charset="0"/>
              </a:rPr>
              <a:t>јединице/</a:t>
            </a:r>
            <a:r>
              <a:rPr lang="en-US" b="0" dirty="0">
                <a:latin typeface="Palatino Linotype" pitchFamily="18" charset="0"/>
              </a:rPr>
              <a:t> 10 </a:t>
            </a:r>
            <a:r>
              <a:rPr lang="en-US" b="0" dirty="0" smtClean="0">
                <a:latin typeface="Palatino Linotype" pitchFamily="18" charset="0"/>
              </a:rPr>
              <a:t>kg</a:t>
            </a:r>
            <a:r>
              <a:rPr lang="sr-Cyrl-RS" b="0" dirty="0" smtClean="0">
                <a:latin typeface="Palatino Linotype" pitchFamily="18" charset="0"/>
              </a:rPr>
              <a:t>- заустављање хируршкохг крварења</a:t>
            </a:r>
            <a:endParaRPr lang="sr-Cyrl-RS" b="0" dirty="0">
              <a:latin typeface="Palatino Linotype" pitchFamily="18" charset="0"/>
            </a:endParaRPr>
          </a:p>
          <a:p>
            <a:pPr algn="just"/>
            <a:endParaRPr lang="sr-Cyrl-RS" dirty="0" smtClean="0">
              <a:latin typeface="Palatino Linotype" pitchFamily="18" charset="0"/>
            </a:endParaRPr>
          </a:p>
          <a:p>
            <a:pPr lvl="1"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83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" y="457200"/>
            <a:ext cx="7777162" cy="508000"/>
          </a:xfrm>
        </p:spPr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Концентровани тромбоцити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" y="1600200"/>
            <a:ext cx="7777162" cy="4968875"/>
          </a:xfrm>
        </p:spPr>
        <p:txBody>
          <a:bodyPr>
            <a:normAutofit/>
          </a:bodyPr>
          <a:lstStyle/>
          <a:p>
            <a:pPr algn="just"/>
            <a:r>
              <a:rPr lang="sr-Cyrl-RS" sz="2800" dirty="0" smtClean="0">
                <a:latin typeface="Palatino Linotype" pitchFamily="18" charset="0"/>
              </a:rPr>
              <a:t>Волумен: </a:t>
            </a:r>
            <a:r>
              <a:rPr lang="sr-Latn-RS" sz="2800" dirty="0" smtClean="0">
                <a:latin typeface="Palatino Linotype" pitchFamily="18" charset="0"/>
              </a:rPr>
              <a:t>30-50 ml</a:t>
            </a: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Дозирање : </a:t>
            </a:r>
            <a:r>
              <a:rPr lang="sr-Latn-RS" sz="2800" dirty="0" smtClean="0">
                <a:latin typeface="Palatino Linotype" pitchFamily="18" charset="0"/>
              </a:rPr>
              <a:t>1</a:t>
            </a:r>
            <a:r>
              <a:rPr lang="sr-Cyrl-RS" sz="2800" dirty="0" smtClean="0">
                <a:latin typeface="Palatino Linotype" pitchFamily="18" charset="0"/>
              </a:rPr>
              <a:t> јединица /</a:t>
            </a:r>
            <a:r>
              <a:rPr lang="sr-Latn-RS" sz="2800" dirty="0" smtClean="0">
                <a:latin typeface="Palatino Linotype" pitchFamily="18" charset="0"/>
              </a:rPr>
              <a:t>10kg </a:t>
            </a:r>
            <a:r>
              <a:rPr lang="sr-Cyrl-RS" sz="2800" dirty="0" smtClean="0">
                <a:latin typeface="Palatino Linotype" pitchFamily="18" charset="0"/>
              </a:rPr>
              <a:t>код броја тромбоцита испод </a:t>
            </a:r>
            <a:r>
              <a:rPr lang="sr-Latn-RS" sz="2800" dirty="0" smtClean="0">
                <a:latin typeface="Palatino Linotype" pitchFamily="18" charset="0"/>
              </a:rPr>
              <a:t>30 000x 10</a:t>
            </a:r>
            <a:r>
              <a:rPr lang="sr-Latn-RS" sz="2800" baseline="30000" dirty="0" smtClean="0">
                <a:latin typeface="Palatino Linotype" pitchFamily="18" charset="0"/>
              </a:rPr>
              <a:t>9</a:t>
            </a:r>
            <a:endParaRPr lang="sr-Cyrl-RS" sz="2800" dirty="0">
              <a:latin typeface="Palatino Linotype" pitchFamily="18" charset="0"/>
            </a:endParaRPr>
          </a:p>
          <a:p>
            <a:pPr algn="just"/>
            <a:r>
              <a:rPr lang="sr-Cyrl-RS" sz="2800" dirty="0" smtClean="0">
                <a:latin typeface="Palatino Linotype" pitchFamily="18" charset="0"/>
              </a:rPr>
              <a:t>Индикације:</a:t>
            </a:r>
          </a:p>
          <a:p>
            <a:pPr lvl="1" algn="just"/>
            <a:r>
              <a:rPr lang="sr-Cyrl-RS" sz="2400" b="0" dirty="0" smtClean="0">
                <a:latin typeface="Palatino Linotype" pitchFamily="18" charset="0"/>
              </a:rPr>
              <a:t>Тромбоцитопеније због смањене продукције: апластична анемија, леукомије</a:t>
            </a:r>
          </a:p>
          <a:p>
            <a:pPr lvl="1" algn="just"/>
            <a:r>
              <a:rPr lang="sr-Cyrl-RS" sz="2400" b="0" dirty="0" smtClean="0">
                <a:latin typeface="Palatino Linotype" pitchFamily="18" charset="0"/>
              </a:rPr>
              <a:t>Тромбоцитопеније због повећане деструкције: имунске или неонаталне тромбоцитопеније</a:t>
            </a:r>
            <a:endParaRPr lang="sr-Latn-RS" sz="2400" b="0" dirty="0" smtClean="0">
              <a:latin typeface="Palatino Linotype" pitchFamily="18" charset="0"/>
            </a:endParaRPr>
          </a:p>
          <a:p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152391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Траснфузијске реакције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Деле се према механизму на: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Имунске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Неимунске</a:t>
            </a:r>
          </a:p>
          <a:p>
            <a:pPr marL="457200" lvl="1" indent="0">
              <a:buNone/>
            </a:pPr>
            <a:endParaRPr lang="sr-Cyrl-RS" dirty="0" smtClean="0">
              <a:latin typeface="Palatino Linotype" pitchFamily="18" charset="0"/>
            </a:endParaRPr>
          </a:p>
          <a:p>
            <a:r>
              <a:rPr lang="sr-Cyrl-RS" dirty="0" smtClean="0">
                <a:latin typeface="Palatino Linotype" pitchFamily="18" charset="0"/>
              </a:rPr>
              <a:t>Према времену настанка: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Непосредне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Касне (одложене)</a:t>
            </a:r>
            <a:endParaRPr lang="en-U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61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latin typeface="Palatino Linotype" pitchFamily="18" charset="0"/>
              </a:rPr>
              <a:t>Трансфузија крви- нежељење реакције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sr-Cyrl-RS" sz="3800" b="1" dirty="0" smtClean="0">
                <a:latin typeface="Palatino Linotype" pitchFamily="18" charset="0"/>
              </a:rPr>
              <a:t>Непосредне  трансфузијске реакције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Појава  у току трансфузије крви и/или хемопродукта или током прва 3</a:t>
            </a:r>
            <a:r>
              <a:rPr lang="sr-Latn-RS" b="0" dirty="0" smtClean="0">
                <a:latin typeface="Palatino Linotype" pitchFamily="18" charset="0"/>
              </a:rPr>
              <a:t>h</a:t>
            </a:r>
            <a:r>
              <a:rPr lang="sr-Cyrl-RS" b="0" dirty="0" smtClean="0">
                <a:latin typeface="Palatino Linotype" pitchFamily="18" charset="0"/>
              </a:rPr>
              <a:t> по завршеној трансфузијији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Акутна хемолизна реакција</a:t>
            </a:r>
            <a:r>
              <a:rPr lang="sr-Cyrl-RS" dirty="0" smtClean="0">
                <a:latin typeface="Palatino Linotype" pitchFamily="18" charset="0"/>
              </a:rPr>
              <a:t>-А</a:t>
            </a:r>
            <a:r>
              <a:rPr lang="sr-Latn-RS" dirty="0" smtClean="0">
                <a:latin typeface="Palatino Linotype" pitchFamily="18" charset="0"/>
              </a:rPr>
              <a:t>BO </a:t>
            </a:r>
            <a:r>
              <a:rPr lang="sr-Cyrl-RS" dirty="0" smtClean="0">
                <a:latin typeface="Palatino Linotype" pitchFamily="18" charset="0"/>
              </a:rPr>
              <a:t>инкопатибилност </a:t>
            </a:r>
            <a:r>
              <a:rPr lang="sr-Latn-RS" dirty="0" smtClean="0">
                <a:latin typeface="Palatino Linotype" pitchFamily="18" charset="0"/>
              </a:rPr>
              <a:t>(</a:t>
            </a:r>
            <a:r>
              <a:rPr lang="sr-Cyrl-RS" dirty="0" smtClean="0">
                <a:latin typeface="Palatino Linotype" pitchFamily="18" charset="0"/>
              </a:rPr>
              <a:t>неподударност</a:t>
            </a:r>
            <a:r>
              <a:rPr lang="sr-Latn-RS" dirty="0" smtClean="0">
                <a:latin typeface="Palatino Linotype" pitchFamily="18" charset="0"/>
              </a:rPr>
              <a:t>)</a:t>
            </a:r>
            <a:r>
              <a:rPr lang="sr-Latn-RS" dirty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еритроцита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Алергијска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реакција</a:t>
            </a:r>
            <a:r>
              <a:rPr lang="sr-Latn-RS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антитела против протеина плазме</a:t>
            </a:r>
            <a:endParaRPr lang="sr-Cyrl-RS" dirty="0">
              <a:latin typeface="Palatino Linotype" pitchFamily="18" charset="0"/>
            </a:endParaRP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Анафилактична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 реакција</a:t>
            </a:r>
            <a:r>
              <a:rPr lang="sr-Latn-RS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анти </a:t>
            </a:r>
            <a:r>
              <a:rPr lang="sr-Latn-RS" dirty="0" smtClean="0">
                <a:latin typeface="Palatino Linotype" pitchFamily="18" charset="0"/>
              </a:rPr>
              <a:t>IgA </a:t>
            </a:r>
            <a:r>
              <a:rPr lang="sr-Cyrl-RS" dirty="0" smtClean="0">
                <a:latin typeface="Palatino Linotype" pitchFamily="18" charset="0"/>
              </a:rPr>
              <a:t>антитела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Фебрилна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нехемолизна реакција</a:t>
            </a:r>
            <a:r>
              <a:rPr lang="sr-Latn-RS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 примаочева антилеукоцитарна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антитела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Акутни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некардиогени едем плућа</a:t>
            </a:r>
            <a:r>
              <a:rPr lang="sr-Latn-RS" b="1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даваочева антилеукоцитарна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антитела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Конгестивна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срчана инсуфицијенција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Бактеријска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контаминација</a:t>
            </a:r>
            <a:r>
              <a:rPr lang="sr-Latn-RS" b="1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бактерије и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ендотоксини у крви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Микроагрегатни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или ваздушни емболуси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Синдром</a:t>
            </a:r>
            <a:r>
              <a:rPr lang="sr-Latn-RS" b="1" dirty="0" smtClean="0">
                <a:latin typeface="Palatino Linotype" pitchFamily="18" charset="0"/>
              </a:rPr>
              <a:t> </a:t>
            </a:r>
            <a:r>
              <a:rPr lang="sr-Cyrl-RS" b="1" dirty="0" smtClean="0">
                <a:latin typeface="Palatino Linotype" pitchFamily="18" charset="0"/>
              </a:rPr>
              <a:t>масивне трансфузије</a:t>
            </a:r>
            <a:r>
              <a:rPr lang="sr-Latn-RS" b="1" dirty="0" smtClean="0">
                <a:latin typeface="Palatino Linotype" pitchFamily="18" charset="0"/>
              </a:rPr>
              <a:t>-</a:t>
            </a:r>
            <a:r>
              <a:rPr lang="sr-Cyrl-RS" dirty="0" smtClean="0">
                <a:latin typeface="Palatino Linotype" pitchFamily="18" charset="0"/>
              </a:rPr>
              <a:t>трансфузије великог волумена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дуго ускладиштене крви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sr-Cyrl-RS" dirty="0" smtClean="0">
                <a:latin typeface="Palatino Linotype" pitchFamily="18" charset="0"/>
              </a:rPr>
              <a:t>трансфузија крви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46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7777162" cy="50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>
                <a:latin typeface="Palatino Linotype" pitchFamily="18" charset="0"/>
              </a:rPr>
              <a:t>Трансфузија крви- нежељење реакције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b="1" dirty="0" smtClean="0">
                <a:latin typeface="Palatino Linotype" pitchFamily="18" charset="0"/>
              </a:rPr>
              <a:t>Одложене трансфузијске реакције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Одложена хемолизна реакција-инкопатибилност еритроцита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Хемосидероза- акумулација гвожђа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Тромбоцитопенијска пурпура</a:t>
            </a:r>
          </a:p>
          <a:p>
            <a:pPr lvl="1"/>
            <a:r>
              <a:rPr lang="sr-Cyrl-RS" b="0" dirty="0" smtClean="0">
                <a:latin typeface="Palatino Linotype" pitchFamily="18" charset="0"/>
              </a:rPr>
              <a:t>Трансфузијске трансмисионе болести- вируси</a:t>
            </a:r>
            <a:endParaRPr lang="en-US" b="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16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Подела крварења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b="1" dirty="0" smtClean="0">
                <a:latin typeface="Palatino Linotype" pitchFamily="18" charset="0"/>
              </a:rPr>
              <a:t>Спољашње или видљиво</a:t>
            </a:r>
          </a:p>
          <a:p>
            <a:pPr algn="just"/>
            <a:r>
              <a:rPr lang="sr-Cyrl-RS" b="1" dirty="0" smtClean="0">
                <a:latin typeface="Palatino Linotype" pitchFamily="18" charset="0"/>
              </a:rPr>
              <a:t>Унутрашње</a:t>
            </a:r>
            <a:r>
              <a:rPr lang="sr-Cyrl-RS" dirty="0" smtClean="0">
                <a:latin typeface="Palatino Linotype" pitchFamily="18" charset="0"/>
              </a:rPr>
              <a:t>: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У телесне шупљине (узрокује губитак волумена крви, настанак хеморагијског шока и притиска околне органе)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У мишиће и ткива</a:t>
            </a:r>
          </a:p>
          <a:p>
            <a:pPr lvl="1" algn="just"/>
            <a:r>
              <a:rPr lang="sr-Cyrl-RS" b="0" dirty="0" smtClean="0">
                <a:latin typeface="Palatino Linotype" pitchFamily="18" charset="0"/>
              </a:rPr>
              <a:t>Примарно унурашње, а секундарно спошашње (из носне пупљине, дигестивног тракта-мелена, хематемеза, ректорагија...)</a:t>
            </a:r>
          </a:p>
          <a:p>
            <a:pPr lvl="1"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1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20713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alatino Linotype" pitchFamily="18" charset="0"/>
              </a:rPr>
              <a:t>Подела крварења према времену настанка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3200" b="1" i="1" dirty="0" smtClean="0">
                <a:latin typeface="Palatino Linotype" pitchFamily="18" charset="0"/>
              </a:rPr>
              <a:t>Примарно, накнадно и секундарно крварење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b="1" dirty="0" smtClean="0">
                <a:latin typeface="Palatino Linotype" pitchFamily="18" charset="0"/>
              </a:rPr>
              <a:t>Примарно крварење: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 У тренутку оштећења крвног суда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Санирати одмах</a:t>
            </a:r>
          </a:p>
          <a:p>
            <a:pPr algn="just"/>
            <a:r>
              <a:rPr lang="ru-RU" dirty="0" smtClean="0">
                <a:latin typeface="Palatino Linotype" pitchFamily="18" charset="0"/>
              </a:rPr>
              <a:t>Правилна и брза хемостаза</a:t>
            </a: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53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20713"/>
            <a:ext cx="7777162" cy="508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alatino Linotype" pitchFamily="18" charset="0"/>
              </a:rPr>
              <a:t>Подела крварења према времену настанка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 startAt="2"/>
            </a:pPr>
            <a:r>
              <a:rPr lang="sr-Cyrl-RS" b="1" dirty="0" smtClean="0">
                <a:latin typeface="Palatino Linotype" pitchFamily="18" charset="0"/>
              </a:rPr>
              <a:t>Накнадно крварење: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Настаје накнадно после санирања хемостазом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 При отклањању страног тела и повреди крвног суда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Вађења страног тела на терену нису дозвољена!</a:t>
            </a:r>
          </a:p>
          <a:p>
            <a:pPr marL="0" indent="0" algn="just">
              <a:buNone/>
            </a:pPr>
            <a:r>
              <a:rPr lang="sr-Cyrl-RS" b="1" dirty="0" smtClean="0">
                <a:latin typeface="Palatino Linotype" pitchFamily="18" charset="0"/>
              </a:rPr>
              <a:t>3. Секундарно крварење: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 Накнадно изазвано деградацијом коагулума због некротичног, инфективног или експазивног процеса</a:t>
            </a:r>
          </a:p>
          <a:p>
            <a:pPr algn="just"/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82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20713"/>
            <a:ext cx="7777162" cy="508000"/>
          </a:xfrm>
        </p:spPr>
        <p:txBody>
          <a:bodyPr/>
          <a:lstStyle/>
          <a:p>
            <a:r>
              <a:rPr lang="sr-Cyrl-RS" dirty="0" smtClean="0">
                <a:latin typeface="Palatino Linotype" pitchFamily="18" charset="0"/>
              </a:rPr>
              <a:t>Симптоми и знаци крварења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Cyrl-RS" dirty="0" smtClean="0">
                <a:latin typeface="Palatino Linotype" pitchFamily="18" charset="0"/>
              </a:rPr>
              <a:t>Убрзана срчана фреквенца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Слабо пуњен и филиформан пулс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Бледило коже и видљивих слузокожа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Убрзано, површно и отежано дисање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Кожа је прекривена хладним знојем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Слабост и малаксалост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Немир, уплашеност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Жеђ </a:t>
            </a:r>
          </a:p>
          <a:p>
            <a:pPr algn="just"/>
            <a:r>
              <a:rPr lang="sr-Cyrl-RS" dirty="0" smtClean="0">
                <a:latin typeface="Palatino Linotype" pitchFamily="18" charset="0"/>
              </a:rPr>
              <a:t>Апатија             кома            смртни исход</a:t>
            </a:r>
            <a:endParaRPr lang="en-US" dirty="0">
              <a:latin typeface="Palatino Linotype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975610" y="6096000"/>
            <a:ext cx="8382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4953000" y="6099810"/>
            <a:ext cx="83820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01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e">
  <a:themeElements>
    <a:clrScheme name="template 13">
      <a:dk1>
        <a:srgbClr val="111111"/>
      </a:dk1>
      <a:lt1>
        <a:srgbClr val="FFFFFF"/>
      </a:lt1>
      <a:dk2>
        <a:srgbClr val="000000"/>
      </a:dk2>
      <a:lt2>
        <a:srgbClr val="766F7B"/>
      </a:lt2>
      <a:accent1>
        <a:srgbClr val="B14F4F"/>
      </a:accent1>
      <a:accent2>
        <a:srgbClr val="9D97A3"/>
      </a:accent2>
      <a:accent3>
        <a:srgbClr val="FFFFFF"/>
      </a:accent3>
      <a:accent4>
        <a:srgbClr val="0D0D0D"/>
      </a:accent4>
      <a:accent5>
        <a:srgbClr val="D5B2B2"/>
      </a:accent5>
      <a:accent6>
        <a:srgbClr val="8E8893"/>
      </a:accent6>
      <a:hlink>
        <a:srgbClr val="C63A3A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111111"/>
        </a:dk1>
        <a:lt1>
          <a:srgbClr val="FFFFFF"/>
        </a:lt1>
        <a:dk2>
          <a:srgbClr val="000000"/>
        </a:dk2>
        <a:lt2>
          <a:srgbClr val="800000"/>
        </a:lt2>
        <a:accent1>
          <a:srgbClr val="CC0000"/>
        </a:accent1>
        <a:accent2>
          <a:srgbClr val="FFFF99"/>
        </a:accent2>
        <a:accent3>
          <a:srgbClr val="FFFFFF"/>
        </a:accent3>
        <a:accent4>
          <a:srgbClr val="0D0D0D"/>
        </a:accent4>
        <a:accent5>
          <a:srgbClr val="E2AAAA"/>
        </a:accent5>
        <a:accent6>
          <a:srgbClr val="E7E78A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111111"/>
        </a:dk1>
        <a:lt1>
          <a:srgbClr val="FFFFFF"/>
        </a:lt1>
        <a:dk2>
          <a:srgbClr val="000000"/>
        </a:dk2>
        <a:lt2>
          <a:srgbClr val="993300"/>
        </a:lt2>
        <a:accent1>
          <a:srgbClr val="FFCC66"/>
        </a:accent1>
        <a:accent2>
          <a:srgbClr val="FF6600"/>
        </a:accent2>
        <a:accent3>
          <a:srgbClr val="FFFFFF"/>
        </a:accent3>
        <a:accent4>
          <a:srgbClr val="0D0D0D"/>
        </a:accent4>
        <a:accent5>
          <a:srgbClr val="FFE2B8"/>
        </a:accent5>
        <a:accent6>
          <a:srgbClr val="E75C00"/>
        </a:accent6>
        <a:hlink>
          <a:srgbClr val="FF993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111111"/>
        </a:dk1>
        <a:lt1>
          <a:srgbClr val="FFFFFF"/>
        </a:lt1>
        <a:dk2>
          <a:srgbClr val="000000"/>
        </a:dk2>
        <a:lt2>
          <a:srgbClr val="996633"/>
        </a:lt2>
        <a:accent1>
          <a:srgbClr val="FFCC66"/>
        </a:accent1>
        <a:accent2>
          <a:srgbClr val="800000"/>
        </a:accent2>
        <a:accent3>
          <a:srgbClr val="FFFFFF"/>
        </a:accent3>
        <a:accent4>
          <a:srgbClr val="0D0D0D"/>
        </a:accent4>
        <a:accent5>
          <a:srgbClr val="FFE2B8"/>
        </a:accent5>
        <a:accent6>
          <a:srgbClr val="730000"/>
        </a:accent6>
        <a:hlink>
          <a:srgbClr val="FF993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111111"/>
        </a:dk1>
        <a:lt1>
          <a:srgbClr val="FFFFFF"/>
        </a:lt1>
        <a:dk2>
          <a:srgbClr val="000000"/>
        </a:dk2>
        <a:lt2>
          <a:srgbClr val="663300"/>
        </a:lt2>
        <a:accent1>
          <a:srgbClr val="FF9966"/>
        </a:accent1>
        <a:accent2>
          <a:srgbClr val="800000"/>
        </a:accent2>
        <a:accent3>
          <a:srgbClr val="FFFFFF"/>
        </a:accent3>
        <a:accent4>
          <a:srgbClr val="0D0D0D"/>
        </a:accent4>
        <a:accent5>
          <a:srgbClr val="FFCAB8"/>
        </a:accent5>
        <a:accent6>
          <a:srgbClr val="730000"/>
        </a:accent6>
        <a:hlink>
          <a:srgbClr val="FFCC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663300"/>
        </a:lt2>
        <a:accent1>
          <a:srgbClr val="FF9966"/>
        </a:accent1>
        <a:accent2>
          <a:srgbClr val="800000"/>
        </a:accent2>
        <a:accent3>
          <a:srgbClr val="FFFFFF"/>
        </a:accent3>
        <a:accent4>
          <a:srgbClr val="404040"/>
        </a:accent4>
        <a:accent5>
          <a:srgbClr val="FFCAB8"/>
        </a:accent5>
        <a:accent6>
          <a:srgbClr val="730000"/>
        </a:accent6>
        <a:hlink>
          <a:srgbClr val="FFCC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402D26"/>
        </a:lt2>
        <a:accent1>
          <a:srgbClr val="C4B198"/>
        </a:accent1>
        <a:accent2>
          <a:srgbClr val="5C3F2A"/>
        </a:accent2>
        <a:accent3>
          <a:srgbClr val="FFFFFF"/>
        </a:accent3>
        <a:accent4>
          <a:srgbClr val="404040"/>
        </a:accent4>
        <a:accent5>
          <a:srgbClr val="DED5CA"/>
        </a:accent5>
        <a:accent6>
          <a:srgbClr val="533825"/>
        </a:accent6>
        <a:hlink>
          <a:srgbClr val="AC948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663300"/>
        </a:lt2>
        <a:accent1>
          <a:srgbClr val="C4B198"/>
        </a:accent1>
        <a:accent2>
          <a:srgbClr val="5C3F2A"/>
        </a:accent2>
        <a:accent3>
          <a:srgbClr val="FFFFFF"/>
        </a:accent3>
        <a:accent4>
          <a:srgbClr val="404040"/>
        </a:accent4>
        <a:accent5>
          <a:srgbClr val="DED5CA"/>
        </a:accent5>
        <a:accent6>
          <a:srgbClr val="533825"/>
        </a:accent6>
        <a:hlink>
          <a:srgbClr val="AC948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111111"/>
        </a:dk1>
        <a:lt1>
          <a:srgbClr val="FFFFFF"/>
        </a:lt1>
        <a:dk2>
          <a:srgbClr val="000000"/>
        </a:dk2>
        <a:lt2>
          <a:srgbClr val="542A00"/>
        </a:lt2>
        <a:accent1>
          <a:srgbClr val="FF9966"/>
        </a:accent1>
        <a:accent2>
          <a:srgbClr val="800000"/>
        </a:accent2>
        <a:accent3>
          <a:srgbClr val="FFFFFF"/>
        </a:accent3>
        <a:accent4>
          <a:srgbClr val="0D0D0D"/>
        </a:accent4>
        <a:accent5>
          <a:srgbClr val="FFCAB8"/>
        </a:accent5>
        <a:accent6>
          <a:srgbClr val="730000"/>
        </a:accent6>
        <a:hlink>
          <a:srgbClr val="FFCC6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111111"/>
        </a:dk1>
        <a:lt1>
          <a:srgbClr val="FFFFFF"/>
        </a:lt1>
        <a:dk2>
          <a:srgbClr val="000000"/>
        </a:dk2>
        <a:lt2>
          <a:srgbClr val="663300"/>
        </a:lt2>
        <a:accent1>
          <a:srgbClr val="F0B676"/>
        </a:accent1>
        <a:accent2>
          <a:srgbClr val="CC6600"/>
        </a:accent2>
        <a:accent3>
          <a:srgbClr val="FFFFFF"/>
        </a:accent3>
        <a:accent4>
          <a:srgbClr val="0D0D0D"/>
        </a:accent4>
        <a:accent5>
          <a:srgbClr val="F6D7BD"/>
        </a:accent5>
        <a:accent6>
          <a:srgbClr val="B95C00"/>
        </a:accent6>
        <a:hlink>
          <a:srgbClr val="ECCE7A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111111"/>
        </a:dk1>
        <a:lt1>
          <a:srgbClr val="FFFFFF"/>
        </a:lt1>
        <a:dk2>
          <a:srgbClr val="000000"/>
        </a:dk2>
        <a:lt2>
          <a:srgbClr val="663300"/>
        </a:lt2>
        <a:accent1>
          <a:srgbClr val="F0B676"/>
        </a:accent1>
        <a:accent2>
          <a:srgbClr val="A85D24"/>
        </a:accent2>
        <a:accent3>
          <a:srgbClr val="FFFFFF"/>
        </a:accent3>
        <a:accent4>
          <a:srgbClr val="0D0D0D"/>
        </a:accent4>
        <a:accent5>
          <a:srgbClr val="F6D7BD"/>
        </a:accent5>
        <a:accent6>
          <a:srgbClr val="985320"/>
        </a:accent6>
        <a:hlink>
          <a:srgbClr val="ECCE7A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111111"/>
        </a:dk1>
        <a:lt1>
          <a:srgbClr val="FFFFFF"/>
        </a:lt1>
        <a:dk2>
          <a:srgbClr val="000000"/>
        </a:dk2>
        <a:lt2>
          <a:srgbClr val="C99C37"/>
        </a:lt2>
        <a:accent1>
          <a:srgbClr val="EAD9B4"/>
        </a:accent1>
        <a:accent2>
          <a:srgbClr val="F2E7CF"/>
        </a:accent2>
        <a:accent3>
          <a:srgbClr val="FFFFFF"/>
        </a:accent3>
        <a:accent4>
          <a:srgbClr val="0D0D0D"/>
        </a:accent4>
        <a:accent5>
          <a:srgbClr val="F3E9D6"/>
        </a:accent5>
        <a:accent6>
          <a:srgbClr val="DBD1BB"/>
        </a:accent6>
        <a:hlink>
          <a:srgbClr val="E0C68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111111"/>
        </a:dk1>
        <a:lt1>
          <a:srgbClr val="FFFFFF"/>
        </a:lt1>
        <a:dk2>
          <a:srgbClr val="000000"/>
        </a:dk2>
        <a:lt2>
          <a:srgbClr val="766F7B"/>
        </a:lt2>
        <a:accent1>
          <a:srgbClr val="D7B485"/>
        </a:accent1>
        <a:accent2>
          <a:srgbClr val="9D97A3"/>
        </a:accent2>
        <a:accent3>
          <a:srgbClr val="FFFFFF"/>
        </a:accent3>
        <a:accent4>
          <a:srgbClr val="0D0D0D"/>
        </a:accent4>
        <a:accent5>
          <a:srgbClr val="E8D6C2"/>
        </a:accent5>
        <a:accent6>
          <a:srgbClr val="8E8893"/>
        </a:accent6>
        <a:hlink>
          <a:srgbClr val="C3936B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3">
        <a:dk1>
          <a:srgbClr val="111111"/>
        </a:dk1>
        <a:lt1>
          <a:srgbClr val="FFFFFF"/>
        </a:lt1>
        <a:dk2>
          <a:srgbClr val="000000"/>
        </a:dk2>
        <a:lt2>
          <a:srgbClr val="766F7B"/>
        </a:lt2>
        <a:accent1>
          <a:srgbClr val="B14F4F"/>
        </a:accent1>
        <a:accent2>
          <a:srgbClr val="9D97A3"/>
        </a:accent2>
        <a:accent3>
          <a:srgbClr val="FFFFFF"/>
        </a:accent3>
        <a:accent4>
          <a:srgbClr val="0D0D0D"/>
        </a:accent4>
        <a:accent5>
          <a:srgbClr val="D5B2B2"/>
        </a:accent5>
        <a:accent6>
          <a:srgbClr val="8E8893"/>
        </a:accent6>
        <a:hlink>
          <a:srgbClr val="C63A3A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Name of presentation</Template>
  <TotalTime>812</TotalTime>
  <Words>2663</Words>
  <Application>Microsoft Office PowerPoint</Application>
  <PresentationFormat>On-screen Show (4:3)</PresentationFormat>
  <Paragraphs>351</Paragraphs>
  <Slides>54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template</vt:lpstr>
      <vt:lpstr>Подела крварења Примарна и секундарна хемостаза Методе привремене и дефинитивне хемостазе Трансфузија, компоненте и деривати крви Компликације трансфузије </vt:lpstr>
      <vt:lpstr>Подела крварења</vt:lpstr>
      <vt:lpstr>Артеријско крварење</vt:lpstr>
      <vt:lpstr>Венско крварење</vt:lpstr>
      <vt:lpstr>Капиларно крварење</vt:lpstr>
      <vt:lpstr>Подела крварења</vt:lpstr>
      <vt:lpstr>Подела крварења према времену настанка</vt:lpstr>
      <vt:lpstr>Подела крварења према времену настанка</vt:lpstr>
      <vt:lpstr>Симптоми и знаци крварења</vt:lpstr>
      <vt:lpstr>Хемостаза</vt:lpstr>
      <vt:lpstr>Вазоконстрикција</vt:lpstr>
      <vt:lpstr>Агрегација тромбоцита и стварање тромбоцитног чепа</vt:lpstr>
      <vt:lpstr>Агрегација тромбоцита и стварање тромбоцитног чепа</vt:lpstr>
      <vt:lpstr>Примарна и секундарна хемостаза</vt:lpstr>
      <vt:lpstr>Агрегација тромбоцита и стварање тромбоцитног чепа</vt:lpstr>
      <vt:lpstr>Агрегација тромбоцита и стварање тромбоцитног чепа</vt:lpstr>
      <vt:lpstr>Коагулација</vt:lpstr>
      <vt:lpstr>Тестови коагулације </vt:lpstr>
      <vt:lpstr>Коагулација</vt:lpstr>
      <vt:lpstr>Коагулација</vt:lpstr>
      <vt:lpstr>Фибринолиза</vt:lpstr>
      <vt:lpstr>Хемостаза</vt:lpstr>
      <vt:lpstr>Методе привремене хемостазе</vt:lpstr>
      <vt:lpstr>Дигитала компресија</vt:lpstr>
      <vt:lpstr>Дигитална компресија на а. carotis communis</vt:lpstr>
      <vt:lpstr>Дигитална компресија на a. brachialis</vt:lpstr>
      <vt:lpstr>Дигитална компресија на a. femoralis</vt:lpstr>
      <vt:lpstr>Компресивни завој</vt:lpstr>
      <vt:lpstr>Хиперфлексија екстремитета</vt:lpstr>
      <vt:lpstr>Тампонада ране</vt:lpstr>
      <vt:lpstr>Esmarh-ова повеска</vt:lpstr>
      <vt:lpstr>Пнеуматска повеска</vt:lpstr>
      <vt:lpstr>Дефинитивна (трајна) хемостаза</vt:lpstr>
      <vt:lpstr>Трансфузија крви</vt:lpstr>
      <vt:lpstr>Трансфузија крви</vt:lpstr>
      <vt:lpstr>Састав крвне плазме</vt:lpstr>
      <vt:lpstr>Трансфузија</vt:lpstr>
      <vt:lpstr>Поступак са узетом крвљу</vt:lpstr>
      <vt:lpstr>Крвне групе АBO и Rh систем</vt:lpstr>
      <vt:lpstr>Индикације за примену трансфузије</vt:lpstr>
      <vt:lpstr>Претрансфузијски тестови и избор крви</vt:lpstr>
      <vt:lpstr>Цела (пуна) крв</vt:lpstr>
      <vt:lpstr>Деплазматисана крв-еритроцити</vt:lpstr>
      <vt:lpstr>Примена целе пуне крви у односу на деплазматизовану крв</vt:lpstr>
      <vt:lpstr>Индикације за примену деплазматисане крви</vt:lpstr>
      <vt:lpstr>Испрани или опрани еритроцити</vt:lpstr>
      <vt:lpstr>Ресуспендовани еритроцити</vt:lpstr>
      <vt:lpstr>Свежа замрзнута плазма (СЗП)</vt:lpstr>
      <vt:lpstr>Индикације за примену СЗП</vt:lpstr>
      <vt:lpstr>Криопреципитат</vt:lpstr>
      <vt:lpstr>Концентровани тромбоцити</vt:lpstr>
      <vt:lpstr>Траснфузијске реакције</vt:lpstr>
      <vt:lpstr>Трансфузија крви- нежељење реакције</vt:lpstr>
      <vt:lpstr>Трансфузија крви- нежељење реакције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Крварење и хемостаза</dc:title>
  <dc:creator>abc</dc:creator>
  <cp:lastModifiedBy>abc</cp:lastModifiedBy>
  <cp:revision>66</cp:revision>
  <dcterms:created xsi:type="dcterms:W3CDTF">2021-01-14T22:07:20Z</dcterms:created>
  <dcterms:modified xsi:type="dcterms:W3CDTF">2021-02-09T16:39:40Z</dcterms:modified>
</cp:coreProperties>
</file>